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jpg&amp;ehk=qIQkJ4mUbROXikMXXACm" ContentType="image/jpeg"/>
  <Default Extension="rels" ContentType="application/vnd.openxmlformats-package.relationships+xml"/>
  <Default Extension="xml" ContentType="application/xml"/>
  <Default Extension="jpg&amp;ehk=L09jh3zVyTG7t7BereGbpg&amp;r=0&amp;pid=OfficeInsert" ContentType="image/jpeg"/>
  <Default Extension="vml" ContentType="application/vnd.openxmlformats-officedocument.vmlDrawing"/>
  <Default Extension="jpg&amp;ehk=dA0YoJWnxBYyqe2XAjOz4w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  <p:sldMasterId id="2147484080" r:id="rId2"/>
  </p:sldMasterIdLst>
  <p:notesMasterIdLst>
    <p:notesMasterId r:id="rId37"/>
  </p:notesMasterIdLst>
  <p:sldIdLst>
    <p:sldId id="256" r:id="rId3"/>
    <p:sldId id="257" r:id="rId4"/>
    <p:sldId id="260" r:id="rId5"/>
    <p:sldId id="261" r:id="rId6"/>
    <p:sldId id="262" r:id="rId7"/>
    <p:sldId id="264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6" r:id="rId17"/>
    <p:sldId id="278" r:id="rId18"/>
    <p:sldId id="279" r:id="rId19"/>
    <p:sldId id="291" r:id="rId20"/>
    <p:sldId id="300" r:id="rId21"/>
    <p:sldId id="281" r:id="rId22"/>
    <p:sldId id="273" r:id="rId23"/>
    <p:sldId id="298" r:id="rId24"/>
    <p:sldId id="282" r:id="rId25"/>
    <p:sldId id="283" r:id="rId26"/>
    <p:sldId id="284" r:id="rId27"/>
    <p:sldId id="285" r:id="rId28"/>
    <p:sldId id="286" r:id="rId29"/>
    <p:sldId id="287" r:id="rId30"/>
    <p:sldId id="296" r:id="rId31"/>
    <p:sldId id="297" r:id="rId32"/>
    <p:sldId id="289" r:id="rId33"/>
    <p:sldId id="294" r:id="rId34"/>
    <p:sldId id="29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2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3C429-85C3-4571-A892-18CA43193DC7}" type="datetimeFigureOut">
              <a:rPr lang="fr-BE" smtClean="0"/>
              <a:t>10-03-17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83523-F67E-444C-B456-6CA7585EA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300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71F9B-11BA-46A0-AE85-36AFF020CE6D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944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6A9A8-6EEC-49D3-8962-96E34F76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5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4E3C9-E4D0-4F7C-83D4-F2C9BB0DF6C2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428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3247-AB42-4588-83B6-AEC0AC290531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885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29B2-C06F-4C1D-8426-1FC338E24F5C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263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7E124A-1748-4B0F-8B2E-9D374C44FC99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3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6026-8FE5-4436-8572-5B1E2F54B01E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37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768F-A841-4EC8-9282-FCE1A4D5D4CC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74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4A44-41BD-4B52-981F-9B66E1D7FD95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965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3DF0-861B-4E12-8C58-B96A7A3B19B0}" type="datetime1">
              <a:rPr lang="fr-BE" smtClean="0"/>
              <a:t>10-03-17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699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468A-902F-40ED-9F96-E6CC211138B3}" type="datetime1">
              <a:rPr lang="fr-BE" smtClean="0"/>
              <a:t>10-03-17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30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2146-1486-4098-8C86-C9AE67845ED8}" type="datetime1">
              <a:rPr lang="fr-BE" smtClean="0"/>
              <a:t>10-03-17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672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0C95-F707-4C53-B599-B51B95E01C90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955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6EF7-BE07-4987-80CB-74C71F33C178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864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B06BC-DA41-4DA6-9B36-5D4FDA323500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9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F0A7-453C-48CE-BAD6-4E66747E01E5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3970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A2C35-FEF7-4600-B275-97CC2A2D6E84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EE88-5A36-4458-900F-2BD146591232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960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C6E1-F509-4E7D-8150-0766DCCD4298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817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5A9C-3B82-4154-A33D-3B6C14AA3C5F}" type="datetime1">
              <a:rPr lang="fr-BE" smtClean="0"/>
              <a:t>10-03-17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98E7-D938-4289-B134-2BD35311DAA6}" type="datetime1">
              <a:rPr lang="fr-BE" smtClean="0"/>
              <a:t>10-03-17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BA6C-3373-47EC-82F4-F4A779881DAF}" type="datetime1">
              <a:rPr lang="fr-BE" smtClean="0"/>
              <a:t>10-03-17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169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733D-8D4A-46B1-BDD7-0592DE8C2444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6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09C-534B-4E68-890A-70DD3C3D655C}" type="datetime1">
              <a:rPr lang="fr-BE" smtClean="0"/>
              <a:t>10-03-17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239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4DB67C-53F1-421E-8996-A383B123FF8F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0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EC9890-B8FB-4D6D-BAF8-0C17B69E36BD}" type="datetime1">
              <a:rPr lang="fr-BE" smtClean="0"/>
              <a:t>10-03-17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r-BE"/>
              <a:t>CADET UOAD, Ciney 18/03/2017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1F5AE2C-F5DB-454D-BDE4-CEC779FCD7CE}" type="slidenum">
              <a:rPr lang="fr-BE" smtClean="0"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docid=93rr3A233wfPFM&amp;tbnid=t6fGy5dEPh3ZNM:&amp;ved=0CAcQjRw&amp;url=http://www.rougeframboise.com/sante/5-habitudes-adopter-pour-mieux-vivre-la-menopause&amp;ei=slcZVPTfCI7kaIWngdAN&amp;psig=AFQjCNH18AS-T6Oj65XWpDj4ztDCdETyCw&amp;ust=1411033374293336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google.be/url?sa=i&amp;rct=j&amp;q=&amp;esrc=s&amp;source=images&amp;cd=&amp;cad=rja&amp;uact=8&amp;docid=ypM0BLA_n4TQLM&amp;tbnid=y4jDtCnpsPCQJM:&amp;ved=0CAcQjRw&amp;url=http://www.lapresse.ca/vivre/sante/201401/04/01-4725624-lutte-contre-le-tabagisme-un-rapport-qui-a-tout-change-en-1964.php&amp;ei=3lYZVJyKHILLaPPvgKAJ&amp;psig=AFQjCNG8DfBzff6bvKSsfvVIFN0nIW6RQA&amp;ust=1411033114950141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hyperlink" Target="http://www.google.be/url?sa=i&amp;rct=j&amp;q=&amp;esrc=s&amp;source=images&amp;cd=&amp;cad=rja&amp;uact=8&amp;docid=Sb87hIpELsDXvM&amp;tbnid=l1p2VXTjlvQCGM:&amp;ved=0CAcQjRw&amp;url=http://reflexions.ulg.ac.be/cms/c_41192/fr/l-ennemie-silencieuse?portal%3Dj_55%26printView%3Dtrue&amp;ei=NFYZVODUB5CXasW-gMgB&amp;psig=AFQjCNGCIJVZbIAHwZUklqysycf2Fawjrw&amp;ust=1411032924020880" TargetMode="External"/><Relationship Id="rId9" Type="http://schemas.openxmlformats.org/officeDocument/2006/relationships/hyperlink" Target="http://www.google.be/url?sa=i&amp;rct=j&amp;q=&amp;esrc=s&amp;source=images&amp;cd=&amp;cad=rja&amp;uact=8&amp;docid=93rr3A233wfPFM&amp;tbnid=t6fGy5dEPh3ZNM:&amp;ved=&amp;url=http://www.rougeframboise.com/sante/5-habitudes-adopter-pour-mieux-vivre-la-menopause&amp;ei=aVgZVOfsAtHlarf1gdAL&amp;psig=AFQjCNEpnFYRUvDf7mZTFUbX6IlMeta0rA&amp;ust=141103357725708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hyperlink" Target="http://www.ville-montdidier.fr/Images/Elements/Coeu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&amp;ehk=L09jh3zVyTG7t7BereGbpg&amp;r=0&amp;pid=OfficeInsert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&amp;ehk=dA0YoJWnxBYyqe2XAjOz4w&amp;pid=OfficeInsert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&amp;ehk=qIQkJ4mUbROXikMXXACm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esunde-lebensfuehrung.com/uploads/pics/gelenk_01.gif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phytoestrol.de/Graphic/osteoporose3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http://www.innovationcanada.ca/20/images/healing-z.jpg" TargetMode="External"/><Relationship Id="rId9" Type="http://schemas.openxmlformats.org/officeDocument/2006/relationships/hyperlink" Target="https://www.google.be/imgres?imgurl=http://sante.lefigaro.fr/sites/default/files/media/field_media_image/fd12ee60-a75f-11de-b91e-0e1b40bd39bb.jpg&amp;imgrefurl=http://sante.lefigaro.fr/actualite/2009/09/22/9797-simple-prise-sang-pour-depister-cancer-colon&amp;docid=4aoIEy4x-RY_nM&amp;tbnid=hqxAOy6oLvjHxM:&amp;w=493&amp;h=271&amp;ei=oWg-VKmnH8nraKCLgoAL&amp;ved=0CAIQxiAwAA&amp;iact=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TSH en 2017!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1400" dirty="0"/>
              <a:t>Dr Florence COPPIN</a:t>
            </a:r>
          </a:p>
          <a:p>
            <a:r>
              <a:rPr lang="fr-BE" sz="1400" dirty="0"/>
              <a:t>Clinique de la ménopause</a:t>
            </a:r>
          </a:p>
          <a:p>
            <a:r>
              <a:rPr lang="fr-BE" sz="1400" dirty="0"/>
              <a:t>Sainte Rosalie CHR Liège et </a:t>
            </a:r>
          </a:p>
          <a:p>
            <a:r>
              <a:rPr lang="fr-BE" sz="1400" dirty="0"/>
              <a:t>CHL Luxembourg </a:t>
            </a:r>
          </a:p>
        </p:txBody>
      </p:sp>
    </p:spTree>
    <p:extLst>
      <p:ext uri="{BB962C8B-B14F-4D97-AF65-F5344CB8AC3E}">
        <p14:creationId xmlns:p14="http://schemas.microsoft.com/office/powerpoint/2010/main" val="3718171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postthrombotisches_Synd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1790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Les adultes atteints de diabète de type 2... (AF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3719513"/>
            <a:ext cx="414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ttps://encrypted-tbn2.gstatic.com/images?q=tbn:ANd9GcTjBcrj6d7qy9w4e30GYgyfeMzxADDFvX8zCugmWA0inlo53zk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375"/>
            <a:ext cx="45370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s://encrypted-tbn3.gstatic.com/images?q=tbn:ANd9GcQirUHLbKwjoDHR9IFpVJgK-9qdeBXfp668Qx9SAv-MW7u86WF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6" y="112713"/>
            <a:ext cx="4117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10" descr="data:image/jpeg;base64,/9j/4AAQSkZJRgABAQAAAQABAAD/2wCEAAkGBxQTEhUUExQVFRUXFxQXGBcXFxcVFxcXFxQXFxQUFBQYHCggGBolHBQUITEhJSkrLi4uFx8zODMsNygtLiwBCgoKDg0OGhAQGywmHyQsLCwsLC8sLCwsLCwsLCwsLCwsLCwsLCwsLCwsLCwsLCwsLCwsLCwsLCwsLCwsLCwsLP/AABEIALgBEgMBIgACEQEDEQH/xAAcAAABBQEBAQAAAAAAAAAAAAAAAQIEBQYDBwj/xAA/EAABAwMCBAQEAQkHBQEAAAABAAIRAwQhBRIGMUFREyJhcTKBkaGxBxQjM1KSwdHwFSRCYrLC4UNjgqLxJf/EABoBAAIDAQEAAAAAAAAAAAAAAAABAgMEBQb/xAAmEQACAwACAgICAwEBAQAAAAAAAQIDERIhBDFBURMiMmFxoYEF/9oADAMBAAIRAxEAPwDyaEiVIQrCAiUISwgQqcGpoCekMaQlJSF65uKAAlOYmwnMQND3J1OpCZKfb2zqjgGjKi39k1rfRptGrtMThamgxYWtprqTd3iMJH+GYPyVzoFW4cAQ0uasN0FJckzq+Pc1+skX1e8AdtMj1jH1UHW74U6Be0gkkATkSfT2Vq6mCPMPr0WF1+5a+pDPhbj0J6lVUQU5f4XeTd+OGp9shX1/UrQHHA5NAgD5KEbcqZTaEypVXSXXSOJJt9tnBlqSpVKzKdSuI6LS8M6aLgndIE9FXbZwjrJQr5PEUDbX0XVtoVq+ItHZQ27Sc9/ZVFJuVTC9TjyRZ+PHjKt9kVXXFsQtXVpYVVcMyrIWaKdeFExpUunQJU9tmOa6YCsc/ogq/srzbFN/Nypr6gTC9JNhiIbqKZ4ak1HrgXKxMg0cXMTdi6vK4PqKREC0JqQlIExDpSpqECBIUqQoGxEoSIQIcShMldqJBMdUmSQMopTShTqVNLVsiVDkXfjedFU5JKk1qEc1FKkmVtYdKTiMDqrCz1V1OmabGiSfi6j5d1WtKm6Va+JULfQlRlmdk63Ll+vs76Nctp1N9VnifSZ+a01nrzjJaBTaBgDOTylQOHtGmofEiByWus7BjJG0EHmsPk21p9rTpeNVYo9vEcKTqz2yWGS09R8lga9u5ri1wgjBC9dp24jyEiOkrJcX2A3NqAZOD8uSo8XyFz457H5dXKOp+jGlhhcm0SVaupYT6FALo8zmcO8K/ZHRbL8n7pcZ7qjfbhSNE1inb1CHmFnv2ytpF9S4T7NJx3ksAWbogyMK41jiG3uIFMyR6LhbVGmFnp5QqSkicsctTKm8uiMKrN1JWn1Kx3CQFRDSHE9VqqnDCqalpybcpJJVnQ0c9QZU4acAMhN2xXoahJ+zNupFNFErRPt2hRnMb6Jq3ROopX259VHe2Ff1XNAmFnb6tJVsJaVTiokao+UyEJVcVCIToTUwFhInIQIRIUqaUAwSIQgQiEISGW2n3Adg/EPuP5q2YcLJg9sK+0+83tg/EOfqO4VNkPlG3x7V6ZH1BmfRVtRiub9uJ7Kke6SpQfRVcskOofEMStLalu4Pbgx8/mqvRSWv3AAkdCpur6u13wt21BgxyULNbwuo4wjybLijXIduCvbW53ZXnDNWeOyuNO16G+Y5We3x20bKvMg3jPRbW4XLW7UPpn0yFRaDqBqHIhax9Pc1cmyLqmjTLJx1fJ57e0do5LtpVruIlSNWo7Xlp+SXTaZ6LpOew05vHJEy8tmtaSYhed6rWD6hLeS13GVVzaQAPPssOGq/xI/ryZn8iWvid7KsGukrU6LV3eYfdY8MWj4ae0HaTKtvWxbIVPJYbVlw3ljop1Ck09lVWljvODy5K5Zp5aOq4tjiutNiOVSk2VAv2YTq4qA+n0XZlEuGVKP696MyN4XZ5qse9wPIrc1tN9FVXGmieS213xK5Q0yt5XMAZVbUCttaobXhVdfmt8Ma6Mk/eM5BKEIUyAFIhIEAEoSx7oTEG5NKWEhQAJChIgQhQlSJDBPo1Npkf16JiCgaLu4rywEdVWOaJTraXNI7Z+RSRnOFWlhdKXLsnaI7zQVB1L9a/wB1P0xsAH3VXcvl7j3JRH+TJT6rSOYKk24UYKXZjIUn6Ko+zdcKsW3qvADR1WX4XoYC0tySHNPovPeXLlad+CxJGf4k04uDXdQcpljQ2haC6ZIVcDHLoiu1uHEy3wx8jJ8ck7G9lltJsX16gpsAk91r+O3TSGOqo+AnRdt9iurTNx8dtfBz5RUrUmXTPyd1jEvaO+CptHg383lzn7vYQV6BRVNr9QwYC5cfOuslxbNTohHtIwd1xA+2rbaZDgDkGeX05r0/T6++kHHqJ+y8S1WsXV3GMz07r1/R7sfme8dGT9ld/wDQqShFpdlNb1s4m3L3O7Sh9rA5qW1peAZbkZABb8yJVleWrfzWIG4E+bPdYeb3NL/RVWNtSNKqKjiHiS0yeW3AA5HI691l7yuAJPZXuj+G65bTrEBjpESWkktMQZ7hefcSXhZVqUmz5Kj2g/5Q47SfWIW/xqnKTRCUlEr9euQ58hVdR0p1fK4SuzFYsMMnr0egpqJUiIIlIgIEddyE2EJgBKa5OTXFADUiVIUCEQhASGCEIlAEmwfDx64XS8bL4ChSrCg8OO49OahL3pbF6sJhaKdMn0P1Ko1M1C834HIfdQ0QX2O6abSXpChWWlU5cq1oV/w/SkpWPIsl48dmkeh8N0oA9lL1W5IqhoONoP3S6GyAqHXL7+/lvZjPvK4Cj+S5nbclFo0lN8hRWuAfB5FJaVcLhfZKrjH9sJWQ5JoruPGt/Nz3xCx3Aw/vbPYrTcVsc+2ntzWDsrh1NwewwRyK6/iw2hx04lkuFib+D6DpU8Kt16uxlF5cQMH8FC1fVT/Y4rNfFQ0qJkRO4lgd/uXj1zqFWof0lR7vck/Zc7xPBdj5N5jLrb0usJ1u4Oe5/cn/AIXo+lXrRZkBwJwMR1OF5tp1VswVcUtQa1pYGkE8j0OZyul5NP5Fn0RqzNPWNOAMAZdGB9/5qTf3oZbkECQ4iOXdVmjUHOo0nBxY8AZ+Sx/E7Lt1Wo2mXPaxu9xAOATkmFxqqVOxx0tbzsh61r250wA5jmxHoZ/gFmOI7kPrueMbjP1Cstc0l1KlSqFzXCu0uG0yRBEhw+az16/I9gu749cEk4ma6T9MQCQVEKktcNqjlakZmCUJE5gymA2EJ9QZTUyIsoSJEAdHMTHhdXPXJ5SQ2NKaUpSEpiBJKVIkMEBCEDFShyahACoCEBAHSmMrXcO2/JZmwoy4Lf6JawAsnkzUYnR8GvZcjWaUyGrzriC6/wD0qnptb9GhejW2AF5DrNzN7Vd/3HfbH8FzvAjysk/6NHly44/7PQrOrICfVcqTTdSbtGVIfqbZiU5UvkbFYnE63rg6jUaex/BecUltL+6hrvULCly6HixxM4vmr9y7q6q40BRLvKIICpH802VItrF7wSBgcyeS0KKiZVrZ0sHZhbDRNPfWe3a34ciRgkZAPuqvhrTmueACHO+w9V6B4zbcbWEbzzI6LD5d+PjH2baanx1nK7/KRRpxSdSeHsAY5pAEECMeiZp/5SbcNq7qbpqMc0QRzyId6Z5+izfGtiyvFcODauA6cNf0BnoVirm1cx+wwSP2TI+RUaPFpmuWd/6VznKLazomXGoAuceYkx6ZUWrSccxAPJFC3gy7p07qzrXLS2IIMe30W/8Aj0inuXbKdzU0BLUfKYrCs6BiexkFck5hQAPGSkDU5xwkBQITahOlCYdCOXMqTdQBAUVJAwSJUJgIkSpCkAJUiEDBCVOpskwgBoCcwK6faNbQO3J5k9Sqmg2SFBS0tlW4tF5oVtJW/wBMoxCy/D9DktpaswFyfNs+Ds+NHjAk1XQF4pehwqOLgQ4uJPuTK9oq5ken44VXxHaWrKBNemD+yYyT7jKq8O/8UszdM3mrk0vo8vpXRAVjpLy50k4VTVpCccug/BOokjkV2Wk0YoWOMlpda9dAN2jqsyVPrgESTKSxosPxoglGIWydk9L7gzR6Nw13ifEDymFccSaa5tINpiKY5xzKpLBzKZJZIn1Uq611wG0mZ7rLONjs5J9fRpioqvH7IWkgtqs2zzEgduq9NubGl4e4HaYzP/K82tb8MIMZVi7V6lcFhBhV+TVOySa6wjSlFZpd67qFu+i2m3zVARkcgAc9fspWlWNGpZ3D3NZUfTaSHbRubglvP2+yyTNPcwh0YnurXQbq4ivTo03ubWbtJDSQCJHxcgYJCrlUlDIv+yS35RkrikYJPM5+SfqF+HUWtgSIz15LZN4DvKrP1JbDYy5gJP72Fk9S4RvaPx29SB+zD/8AQSt0bIPNZRLY6o/JQwmldDTMwRB9s/RMcI5rSjMxspQnMaMySE1Ah8ycY/gmFIujQPX6YTF7GIU0WP8Am/8AUoUeSJcGRq75jAHt19VxXau0BxA5SfsuRTRFiIKEoCYIakSlIUgBCEIGELtSMLkEoKGCLm1ryCD1Ua0t4fHRRKVaFPtrgkqprNw0RkpZvwbHSGRC01s9ZPSapV7SrwuT5MG2dqv+JKv7gMZJOSZ+QwPuslq9+6uZcRtHIH8fddbnUBVO50how0HqATn2VTeV6Y6q7x6OPb9nPsfJuTIzLA1CRTZujmRyHueQVnwxotpUe5tzXIdMNY2AHGJ/WGR6YUXQtZFLfTA8lQjcSMxycAOuO60eh8FU61bed7LYtqPiQTDXQ1oxgH2J9VddY4pqTz6ZSo6uS7+y907gKzezxHU3taydw3uLXAdpMz9lb3H5PrGs3c2maGBt8MxHq5pkEqRd6kPC2UwGsbsZMGOYgNG4csSSomhXtQ1WsbUdWp7n7nQREHbtYGwA0GJJmcrlK+z3yZJ5vowPFfCj7FzDvZVZUcWsgEVJALjuZBEADmD1WYq/pKgZLWjkXRK235brkitbMBjayo+JyC9zW5/cP3Xm9GuQZ5ldnxnKdSlL2yqckpZ8Gw1fhbwLcVQ/dykxzk/YKr0+7LSrgcah1u6gaLnucNvx4iOfdTbThWm60bWa9/iY3MO2AT0AgFUq2Vccu++jS4qUtqIzdXexzAQ1wa4ENcMH3+q9O0O/NSkzezw3ESfDgDniAeWMwsDqOiNa5znh5giNueQ5L03R7drS0AeVoaBPYNgLB5UoS48fkm/lsvbSmC3m/PcD8YVfc2W10htRw6jd5f3cK3oiT/8Afw6Ir0cHIHylXzpU6k18GOM8keGcR8IXVa5r1nUcOcS3b5cDDTGegWFvrFzKmxw2u7H3jovp2kzzSCevb7Lwjj53i3tVx/R+bbtALvhwXEmMmJV3h+RKT4snOCa6Rnv7EqTEA/NX1nwgCDvdPKNpk8uTh/XJVVa6q4ax0NAwJBPrJA5+i7M1u4YAAYH+bn37LVP8jX6tE4fgi+0zjXtqFN5YN+4YdIkeuOq6VdOYWlzYGJnABHoPmqu4rbnboDXSSSJgkmTPrKUV6uACT6AY9cQrOL67KvyR7WEjaejjHuUJ7a5jLT/XyQn2Q1FfUtHimKpafDc5zA7oXgSQPkVFVte6g51Btv8A9OlVqPZiD+k5lx6nAVSpxb+TOxFdafodSrQNVrSRucPoqZeo8CajRZYBj3AEvqSJAPNUeVbKuHKK3su8eCnLGeWvbBTVYa4Wm4q7RA3GIMj3n15qvhXp6tKmseAhEITECEIQMVdKVWCuSAgE8NPpmogDKm3GuEMINM7SIJmDnsFmbK52+v8AXupGo3Ze2IgDPOVmlUnL0b4+Q+Hs61tSDvhMDscKDRYN+5xa4TJG/bPzgwo7Gj3/ABRtEq5RS9GSU2/ZJ+B+/wApAdIbu3QJwDjPuvUbLXqAsG7KnmIg/tNcSCW7eg+y8l2/VWT7fwzTcCYLRukZEqi+iNucn6HGbjq+zc0tRD20gXbQ1wqHnkgGfqYErSWHElCmGGGtrVN4Y0lwpkiSC8gHa2eZXkdW/wDMNp8oEe4mV3/tMmoHU8nbt8zA4Adm9vcLNPwlIvVkcLLVdDvLqq+vXqUnOcYLpdtAHJrQG4aJEBOt/wAn1d2TUpgd9tU/7Fp+Fgx7Cx7qfiuIqbASASOZg8/lhWV/f5NKkXlw5hpPPs71VUvKtUuEfj+icaYP2uzPaZwaxhxdUN3csqOI+WFd061K3IFS6fcmSfDZTFKlM5l5LieX+HtlVmr3htmeYxUf0wT6/wAvmqCzrlzw52T25BoUlGdicpvUaMUcSf8A4es6PbMrDe7G6TgkFpJ6Z/gtPa220kRiB5vxXn3CGtBzhScc9IwF6TRGFgrhljUl6KLuiVSbASVwSFxZV7Lu0TzXWhNThxRkax6Vb6e0gg5x06rF8V8O0n1nVCySYJIa85joGAk/Jby/pgRCzHETHAhwLo9AOnrC5NqlVPF0bfHfJmDp6DTGfDfA5TSePxb+K4XOk0Xlx2Pbgc2u58vKBM91c6peVYwPqJKzN5d1iORj0gR7xkLZS7J97/02ziortFPe6czfsa109egGSMzzxlM8Es8gY8AnzOPUdsEEj2VuWtZFSo6TE7QefWDAMmenKAqvXrsOcHAESBjkDhb4ScmkYLIxjrK1zmg/qQfdzvv5kLnJ7fdCv4mXmWDa9FllXouZ/eDUZDiPha1w3NB7/Fj1WdK6l5XOE4x47/ZS3oil29ElhI7qLCuNKqhtJwPc/gE5PEOtJvspnJpXWv8AEVzITIjUqEiABCEQgYoCdCQlDOaAO9KmSpItjHP5YlcmOhAd6qDLFggDBz3fSF3qNYB5YJjGfvC4VAPVcQ6EYG4I18OBW208MrW212YOD1b2E9vRYZwV5wze7XFh5O5e4Vd8W46vgdbW4yBXtahe5sE7SRMQFf21sy2aJc01nAEkjcGtOQAFGvdTDKrmuaTmZB9O0Kqu73xDJn3SyU8XwSXGP+km6e7fua4gTg9fsrS04lNNhbtDyTO5ziD6yBzWdbX6JHAf0VKVUZLJIIWOD2JfalrD7l/iVNrWtAa1oAAAHRo7zld9Or53bfIO/X3WcpE8ufor/TabogtPz/kq5wUY4i6qcpSLu11FrKzHNG2DJAj6TGV7Bpeol9EOEPmPh7evsvnu7c6nVBPdesfk/wBQDmgYkeuVzfMq4pTj/hZy5tp/BuaVzsbuI8v3C6DWKXV4HvI/gmVrLeCJie38JWZ4g4PL2ktrPDumRE/JVVztr9fxIKNcvb7LvWdZaGeQgnE9goVfUn+GD4e4A+YjzCO4C88deVLRu2tUfIfiG7vTrhW+gaj4lG4Y6uRDZGGxJkwCflIHdQtrnJ82+jTGuMUkSn6n4jy11FrBBduDi4gCM1PIABnlk+iymr64xm9mHO5QwyIme38FBrapVcIFQNeM8tkj5rP3epEuMsG6CCZEn/yhbqPEx6x23KCxE681A0yIcXOLRDQ1rgJyBPeD0Crru9q7PDfmc7SASPY/4fkoPiFp3Nwe8yUtxf1HRLjjEgnPqe5XRVeHPlbunVtrjP8Arb/NCry890qsxlXJfQ+4aA5waZAJAPcTgrinJHKSK2IutKpAhcilCGCEcmpxSIAQoAShqRyQAQkSohAxEBKkQA7ce6A5NSoDR+5JKVqc6EhjAnsfGRz9FzStCAOlSqXGTk9yulval/JcVaae/HZRk8XROKTfYf2UAMlWWnaNSeIdUAPTIH1UOtWVe6oq2pSXst2MX6LMWop1NuHDuD0V7Tu2tENBBWPp3EGVY22oyfRQnW37LK7UuhbwF1SXFei8GM8Nm4SSV5rqNQSCFcaRrtZrQA4AD0Cp8qmVleIdU0pvT1ZvEDxzaY7rpcazUc3DTnuvPafEFZ8DeP3Qu79VrNI3uMLmPxJrrf8Apo2Bx4xu3j3PVR+D9XaxtVlTO5p5n8Am8Y1iaYcszpF1LwDGZ5ro1VKVHFlUrONiOd/tcSW9J91XeKpmploqEN5KA5b4Lox2PZMe2TgZQ5vdFKoQcJriplbOoazv9kLihAaKWppQhMixChCECESwkQgYqQoQkMRCEIAEJEIEKhIhAxwTpQhADSU5rcIQkNAFIopEJMaJL2OA5IphpGQhCguyfyRarIK6UiEIUvaI/I9zpXQVowhCQ0WemVoIMqxur9zuZQhZ5RTkXxfRU6zflzQ2VQseQZGEIWiCSj0UWSbkD6k5KbKEKwgOBQUqEC0SEIQloz//2Q=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1577975" y="-1531938"/>
            <a:ext cx="47625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sp>
        <p:nvSpPr>
          <p:cNvPr id="20487" name="AutoShape 12" descr="data:image/jpeg;base64,/9j/4AAQSkZJRgABAQAAAQABAAD/2wCEAAkGBxQTEhUUExQVFRUXFxQXGBcXFxcVFxcXFxQXFxQUFBQYHCggGBolHBQUITEhJSkrLi4uFx8zODMsNygtLiwBCgoKDg0OGhAQGywmHyQsLCwsLC8sLCwsLCwsLCwsLCwsLCwsLCwsLCwsLCwsLCwsLCwsLCwsLCwsLCwsLCwsLP/AABEIALgBEgMBIgACEQEDEQH/xAAcAAABBQEBAQAAAAAAAAAAAAAAAQIEBQYDBwj/xAA/EAABAwMCBAQEAQkHBQEAAAABAAIRAwQhBRIGMUFREyJhcTKBkaGxBxQjM1KSwdHwFSRCYrLC4UNjgqLxJf/EABoBAAIDAQEAAAAAAAAAAAAAAAABAgMEBQb/xAAmEQACAwACAgICAwEBAQAAAAAAAQIDERIhBDFBURMiMmFxoYEF/9oADAMBAAIRAxEAPwDyaEiVIQrCAiUISwgQqcGpoCekMaQlJSF65uKAAlOYmwnMQND3J1OpCZKfb2zqjgGjKi39k1rfRptGrtMThamgxYWtprqTd3iMJH+GYPyVzoFW4cAQ0uasN0FJckzq+Pc1+skX1e8AdtMj1jH1UHW74U6Be0gkkATkSfT2Vq6mCPMPr0WF1+5a+pDPhbj0J6lVUQU5f4XeTd+OGp9shX1/UrQHHA5NAgD5KEbcqZTaEypVXSXXSOJJt9tnBlqSpVKzKdSuI6LS8M6aLgndIE9FXbZwjrJQr5PEUDbX0XVtoVq+ItHZQ27Sc9/ZVFJuVTC9TjyRZ+PHjKt9kVXXFsQtXVpYVVcMyrIWaKdeFExpUunQJU9tmOa6YCsc/ogq/srzbFN/Nypr6gTC9JNhiIbqKZ4ak1HrgXKxMg0cXMTdi6vK4PqKREC0JqQlIExDpSpqECBIUqQoGxEoSIQIcShMldqJBMdUmSQMopTShTqVNLVsiVDkXfjedFU5JKk1qEc1FKkmVtYdKTiMDqrCz1V1OmabGiSfi6j5d1WtKm6Va+JULfQlRlmdk63Ll+vs76Nctp1N9VnifSZ+a01nrzjJaBTaBgDOTylQOHtGmofEiByWus7BjJG0EHmsPk21p9rTpeNVYo9vEcKTqz2yWGS09R8lga9u5ri1wgjBC9dp24jyEiOkrJcX2A3NqAZOD8uSo8XyFz457H5dXKOp+jGlhhcm0SVaupYT6FALo8zmcO8K/ZHRbL8n7pcZ7qjfbhSNE1inb1CHmFnv2ytpF9S4T7NJx3ksAWbogyMK41jiG3uIFMyR6LhbVGmFnp5QqSkicsctTKm8uiMKrN1JWn1Kx3CQFRDSHE9VqqnDCqalpybcpJJVnQ0c9QZU4acAMhN2xXoahJ+zNupFNFErRPt2hRnMb6Jq3ROopX259VHe2Ff1XNAmFnb6tJVsJaVTiokao+UyEJVcVCIToTUwFhInIQIRIUqaUAwSIQgQiEISGW2n3Adg/EPuP5q2YcLJg9sK+0+83tg/EOfqO4VNkPlG3x7V6ZH1BmfRVtRiub9uJ7Kke6SpQfRVcskOofEMStLalu4Pbgx8/mqvRSWv3AAkdCpur6u13wt21BgxyULNbwuo4wjybLijXIduCvbW53ZXnDNWeOyuNO16G+Y5We3x20bKvMg3jPRbW4XLW7UPpn0yFRaDqBqHIhax9Pc1cmyLqmjTLJx1fJ57e0do5LtpVruIlSNWo7Xlp+SXTaZ6LpOew05vHJEy8tmtaSYhed6rWD6hLeS13GVVzaQAPPssOGq/xI/ryZn8iWvid7KsGukrU6LV3eYfdY8MWj4ae0HaTKtvWxbIVPJYbVlw3ljop1Ck09lVWljvODy5K5Zp5aOq4tjiutNiOVSk2VAv2YTq4qA+n0XZlEuGVKP696MyN4XZ5qse9wPIrc1tN9FVXGmieS213xK5Q0yt5XMAZVbUCttaobXhVdfmt8Ma6Mk/eM5BKEIUyAFIhIEAEoSx7oTEG5NKWEhQAJChIgQhQlSJDBPo1Npkf16JiCgaLu4rywEdVWOaJTraXNI7Z+RSRnOFWlhdKXLsnaI7zQVB1L9a/wB1P0xsAH3VXcvl7j3JRH+TJT6rSOYKk24UYKXZjIUn6Ko+zdcKsW3qvADR1WX4XoYC0tySHNPovPeXLlad+CxJGf4k04uDXdQcpljQ2haC6ZIVcDHLoiu1uHEy3wx8jJ8ck7G9lltJsX16gpsAk91r+O3TSGOqo+AnRdt9iurTNx8dtfBz5RUrUmXTPyd1jEvaO+CptHg383lzn7vYQV6BRVNr9QwYC5cfOuslxbNTohHtIwd1xA+2rbaZDgDkGeX05r0/T6++kHHqJ+y8S1WsXV3GMz07r1/R7sfme8dGT9ld/wDQqShFpdlNb1s4m3L3O7Sh9rA5qW1peAZbkZABb8yJVleWrfzWIG4E+bPdYeb3NL/RVWNtSNKqKjiHiS0yeW3AA5HI691l7yuAJPZXuj+G65bTrEBjpESWkktMQZ7hefcSXhZVqUmz5Kj2g/5Q47SfWIW/xqnKTRCUlEr9euQ58hVdR0p1fK4SuzFYsMMnr0egpqJUiIIlIgIEddyE2EJgBKa5OTXFADUiVIUCEQhASGCEIlAEmwfDx64XS8bL4ChSrCg8OO49OahL3pbF6sJhaKdMn0P1Ko1M1C834HIfdQ0QX2O6abSXpChWWlU5cq1oV/w/SkpWPIsl48dmkeh8N0oA9lL1W5IqhoONoP3S6GyAqHXL7+/lvZjPvK4Cj+S5nbclFo0lN8hRWuAfB5FJaVcLhfZKrjH9sJWQ5JoruPGt/Nz3xCx3Aw/vbPYrTcVsc+2ntzWDsrh1NwewwRyK6/iw2hx04lkuFib+D6DpU8Kt16uxlF5cQMH8FC1fVT/Y4rNfFQ0qJkRO4lgd/uXj1zqFWof0lR7vck/Zc7xPBdj5N5jLrb0usJ1u4Oe5/cn/AIXo+lXrRZkBwJwMR1OF5tp1VswVcUtQa1pYGkE8j0OZyul5NP5Fn0RqzNPWNOAMAZdGB9/5qTf3oZbkECQ4iOXdVmjUHOo0nBxY8AZ+Sx/E7Lt1Wo2mXPaxu9xAOATkmFxqqVOxx0tbzsh61r250wA5jmxHoZ/gFmOI7kPrueMbjP1Cstc0l1KlSqFzXCu0uG0yRBEhw+az16/I9gu749cEk4ma6T9MQCQVEKktcNqjlakZmCUJE5gymA2EJ9QZTUyIsoSJEAdHMTHhdXPXJ5SQ2NKaUpSEpiBJKVIkMEBCEDFShyahACoCEBAHSmMrXcO2/JZmwoy4Lf6JawAsnkzUYnR8GvZcjWaUyGrzriC6/wD0qnptb9GhejW2AF5DrNzN7Vd/3HfbH8FzvAjysk/6NHly44/7PQrOrICfVcqTTdSbtGVIfqbZiU5UvkbFYnE63rg6jUaex/BecUltL+6hrvULCly6HixxM4vmr9y7q6q40BRLvKIICpH802VItrF7wSBgcyeS0KKiZVrZ0sHZhbDRNPfWe3a34ciRgkZAPuqvhrTmueACHO+w9V6B4zbcbWEbzzI6LD5d+PjH2baanx1nK7/KRRpxSdSeHsAY5pAEECMeiZp/5SbcNq7qbpqMc0QRzyId6Z5+izfGtiyvFcODauA6cNf0BnoVirm1cx+wwSP2TI+RUaPFpmuWd/6VznKLazomXGoAuceYkx6ZUWrSccxAPJFC3gy7p07qzrXLS2IIMe30W/8Aj0inuXbKdzU0BLUfKYrCs6BiexkFck5hQAPGSkDU5xwkBQITahOlCYdCOXMqTdQBAUVJAwSJUJgIkSpCkAJUiEDBCVOpskwgBoCcwK6faNbQO3J5k9Sqmg2SFBS0tlW4tF5oVtJW/wBMoxCy/D9DktpaswFyfNs+Ds+NHjAk1XQF4pehwqOLgQ4uJPuTK9oq5ken44VXxHaWrKBNemD+yYyT7jKq8O/8UszdM3mrk0vo8vpXRAVjpLy50k4VTVpCccug/BOokjkV2Wk0YoWOMlpda9dAN2jqsyVPrgESTKSxosPxoglGIWydk9L7gzR6Nw13ifEDymFccSaa5tINpiKY5xzKpLBzKZJZIn1Uq611wG0mZ7rLONjs5J9fRpioqvH7IWkgtqs2zzEgduq9NubGl4e4HaYzP/K82tb8MIMZVi7V6lcFhBhV+TVOySa6wjSlFZpd67qFu+i2m3zVARkcgAc9fspWlWNGpZ3D3NZUfTaSHbRubglvP2+yyTNPcwh0YnurXQbq4ivTo03ubWbtJDSQCJHxcgYJCrlUlDIv+yS35RkrikYJPM5+SfqF+HUWtgSIz15LZN4DvKrP1JbDYy5gJP72Fk9S4RvaPx29SB+zD/8AQSt0bIPNZRLY6o/JQwmldDTMwRB9s/RMcI5rSjMxspQnMaMySE1Ah8ycY/gmFIujQPX6YTF7GIU0WP8Am/8AUoUeSJcGRq75jAHt19VxXau0BxA5SfsuRTRFiIKEoCYIakSlIUgBCEIGELtSMLkEoKGCLm1ryCD1Ua0t4fHRRKVaFPtrgkqprNw0RkpZvwbHSGRC01s9ZPSapV7SrwuT5MG2dqv+JKv7gMZJOSZ+QwPuslq9+6uZcRtHIH8fddbnUBVO50how0HqATn2VTeV6Y6q7x6OPb9nPsfJuTIzLA1CRTZujmRyHueQVnwxotpUe5tzXIdMNY2AHGJ/WGR6YUXQtZFLfTA8lQjcSMxycAOuO60eh8FU61bed7LYtqPiQTDXQ1oxgH2J9VddY4pqTz6ZSo6uS7+y907gKzezxHU3taydw3uLXAdpMz9lb3H5PrGs3c2maGBt8MxHq5pkEqRd6kPC2UwGsbsZMGOYgNG4csSSomhXtQ1WsbUdWp7n7nQREHbtYGwA0GJJmcrlK+z3yZJ5vowPFfCj7FzDvZVZUcWsgEVJALjuZBEADmD1WYq/pKgZLWjkXRK235brkitbMBjayo+JyC9zW5/cP3Xm9GuQZ5ldnxnKdSlL2yqckpZ8Gw1fhbwLcVQ/dykxzk/YKr0+7LSrgcah1u6gaLnucNvx4iOfdTbThWm60bWa9/iY3MO2AT0AgFUq2Vccu++jS4qUtqIzdXexzAQ1wa4ENcMH3+q9O0O/NSkzezw3ESfDgDniAeWMwsDqOiNa5znh5giNueQ5L03R7drS0AeVoaBPYNgLB5UoS48fkm/lsvbSmC3m/PcD8YVfc2W10htRw6jd5f3cK3oiT/8Afw6Ir0cHIHylXzpU6k18GOM8keGcR8IXVa5r1nUcOcS3b5cDDTGegWFvrFzKmxw2u7H3jovp2kzzSCevb7Lwjj53i3tVx/R+bbtALvhwXEmMmJV3h+RKT4snOCa6Rnv7EqTEA/NX1nwgCDvdPKNpk8uTh/XJVVa6q4ax0NAwJBPrJA5+i7M1u4YAAYH+bn37LVP8jX6tE4fgi+0zjXtqFN5YN+4YdIkeuOq6VdOYWlzYGJnABHoPmqu4rbnboDXSSSJgkmTPrKUV6uACT6AY9cQrOL67KvyR7WEjaejjHuUJ7a5jLT/XyQn2Q1FfUtHimKpafDc5zA7oXgSQPkVFVte6g51Btv8A9OlVqPZiD+k5lx6nAVSpxb+TOxFdafodSrQNVrSRucPoqZeo8CajRZYBj3AEvqSJAPNUeVbKuHKK3su8eCnLGeWvbBTVYa4Wm4q7RA3GIMj3n15qvhXp6tKmseAhEITECEIQMVdKVWCuSAgE8NPpmogDKm3GuEMINM7SIJmDnsFmbK52+v8AXupGo3Ze2IgDPOVmlUnL0b4+Q+Hs61tSDvhMDscKDRYN+5xa4TJG/bPzgwo7Gj3/ABRtEq5RS9GSU2/ZJ+B+/wApAdIbu3QJwDjPuvUbLXqAsG7KnmIg/tNcSCW7eg+y8l2/VWT7fwzTcCYLRukZEqi+iNucn6HGbjq+zc0tRD20gXbQ1wqHnkgGfqYErSWHElCmGGGtrVN4Y0lwpkiSC8gHa2eZXkdW/wDMNp8oEe4mV3/tMmoHU8nbt8zA4Adm9vcLNPwlIvVkcLLVdDvLqq+vXqUnOcYLpdtAHJrQG4aJEBOt/wAn1d2TUpgd9tU/7Fp+Fgx7Cx7qfiuIqbASASOZg8/lhWV/f5NKkXlw5hpPPs71VUvKtUuEfj+icaYP2uzPaZwaxhxdUN3csqOI+WFd061K3IFS6fcmSfDZTFKlM5l5LieX+HtlVmr3htmeYxUf0wT6/wAvmqCzrlzw52T25BoUlGdicpvUaMUcSf8A4es6PbMrDe7G6TgkFpJ6Z/gtPa220kRiB5vxXn3CGtBzhScc9IwF6TRGFgrhljUl6KLuiVSbASVwSFxZV7Lu0TzXWhNThxRkax6Vb6e0gg5x06rF8V8O0n1nVCySYJIa85joGAk/Jby/pgRCzHETHAhwLo9AOnrC5NqlVPF0bfHfJmDp6DTGfDfA5TSePxb+K4XOk0Xlx2Pbgc2u58vKBM91c6peVYwPqJKzN5d1iORj0gR7xkLZS7J97/02ziortFPe6czfsa109egGSMzzxlM8Es8gY8AnzOPUdsEEj2VuWtZFSo6TE7QefWDAMmenKAqvXrsOcHAESBjkDhb4ScmkYLIxjrK1zmg/qQfdzvv5kLnJ7fdCv4mXmWDa9FllXouZ/eDUZDiPha1w3NB7/Fj1WdK6l5XOE4x47/ZS3oil29ElhI7qLCuNKqhtJwPc/gE5PEOtJvspnJpXWv8AEVzITIjUqEiABCEQgYoCdCQlDOaAO9KmSpItjHP5YlcmOhAd6qDLFggDBz3fSF3qNYB5YJjGfvC4VAPVcQ6EYG4I18OBW208MrW212YOD1b2E9vRYZwV5wze7XFh5O5e4Vd8W46vgdbW4yBXtahe5sE7SRMQFf21sy2aJc01nAEkjcGtOQAFGvdTDKrmuaTmZB9O0Kqu73xDJn3SyU8XwSXGP+km6e7fua4gTg9fsrS04lNNhbtDyTO5ziD6yBzWdbX6JHAf0VKVUZLJIIWOD2JfalrD7l/iVNrWtAa1oAAAHRo7zld9Or53bfIO/X3WcpE8ufor/TabogtPz/kq5wUY4i6qcpSLu11FrKzHNG2DJAj6TGV7Bpeol9EOEPmPh7evsvnu7c6nVBPdesfk/wBQDmgYkeuVzfMq4pTj/hZy5tp/BuaVzsbuI8v3C6DWKXV4HvI/gmVrLeCJie38JWZ4g4PL2ktrPDumRE/JVVztr9fxIKNcvb7LvWdZaGeQgnE9goVfUn+GD4e4A+YjzCO4C88deVLRu2tUfIfiG7vTrhW+gaj4lG4Y6uRDZGGxJkwCflIHdQtrnJ82+jTGuMUkSn6n4jy11FrBBduDi4gCM1PIABnlk+iymr64xm9mHO5QwyIme38FBrapVcIFQNeM8tkj5rP3epEuMsG6CCZEn/yhbqPEx6x23KCxE681A0yIcXOLRDQ1rgJyBPeD0Crru9q7PDfmc7SASPY/4fkoPiFp3Nwe8yUtxf1HRLjjEgnPqe5XRVeHPlbunVtrjP8Arb/NCry890qsxlXJfQ+4aA5waZAJAPcTgrinJHKSK2IutKpAhcilCGCEcmpxSIAQoAShqRyQAQkSohAxEBKkQA7ce6A5NSoDR+5JKVqc6EhjAnsfGRz9FzStCAOlSqXGTk9yulval/JcVaae/HZRk8XROKTfYf2UAMlWWnaNSeIdUAPTIH1UOtWVe6oq2pSXst2MX6LMWop1NuHDuD0V7Tu2tENBBWPp3EGVY22oyfRQnW37LK7UuhbwF1SXFei8GM8Nm4SSV5rqNQSCFcaRrtZrQA4AD0Cp8qmVleIdU0pvT1ZvEDxzaY7rpcazUc3DTnuvPafEFZ8DeP3Qu79VrNI3uMLmPxJrrf8Apo2Bx4xu3j3PVR+D9XaxtVlTO5p5n8Am8Y1iaYcszpF1LwDGZ5ro1VKVHFlUrONiOd/tcSW9J91XeKpmploqEN5KA5b4Lox2PZMe2TgZQ5vdFKoQcJriplbOoazv9kLihAaKWppQhMixChCECESwkQgYqQoQkMRCEIAEJEIEKhIhAxwTpQhADSU5rcIQkNAFIopEJMaJL2OA5IphpGQhCguyfyRarIK6UiEIUvaI/I9zpXQVowhCQ0WemVoIMqxur9zuZQhZ5RTkXxfRU6zflzQ2VQseQZGEIWiCSj0UWSbkD6k5KbKEKwgOBQUqEC0SEIQloz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730375" y="-1379538"/>
            <a:ext cx="47625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sp>
        <p:nvSpPr>
          <p:cNvPr id="20488" name="AutoShape 14" descr="data:image/jpeg;base64,/9j/4AAQSkZJRgABAQAAAQABAAD/2wCEAAkGBxQTEhUUExQVFRUXFxQXGBcXFxcVFxcXFxQXFxQUFBQYHCggGBolHBQUITEhJSkrLi4uFx8zODMsNygtLiwBCgoKDg0OGhAQGywmHyQsLCwsLC8sLCwsLCwsLCwsLCwsLCwsLCwsLCwsLCwsLCwsLCwsLCwsLCwsLCwsLCwsLP/AABEIALgBEgMBIgACEQEDEQH/xAAcAAABBQEBAQAAAAAAAAAAAAAAAQIEBQYDBwj/xAA/EAABAwMCBAQEAQkHBQEAAAABAAIRAwQhBRIGMUFREyJhcTKBkaGxBxQjM1KSwdHwFSRCYrLC4UNjgqLxJf/EABoBAAIDAQEAAAAAAAAAAAAAAAABAgMEBQb/xAAmEQACAwACAgICAwEBAQAAAAAAAQIDERIhBDFBURMiMmFxoYEF/9oADAMBAAIRAxEAPwDyaEiVIQrCAiUISwgQqcGpoCekMaQlJSF65uKAAlOYmwnMQND3J1OpCZKfb2zqjgGjKi39k1rfRptGrtMThamgxYWtprqTd3iMJH+GYPyVzoFW4cAQ0uasN0FJckzq+Pc1+skX1e8AdtMj1jH1UHW74U6Be0gkkATkSfT2Vq6mCPMPr0WF1+5a+pDPhbj0J6lVUQU5f4XeTd+OGp9shX1/UrQHHA5NAgD5KEbcqZTaEypVXSXXSOJJt9tnBlqSpVKzKdSuI6LS8M6aLgndIE9FXbZwjrJQr5PEUDbX0XVtoVq+ItHZQ27Sc9/ZVFJuVTC9TjyRZ+PHjKt9kVXXFsQtXVpYVVcMyrIWaKdeFExpUunQJU9tmOa6YCsc/ogq/srzbFN/Nypr6gTC9JNhiIbqKZ4ak1HrgXKxMg0cXMTdi6vK4PqKREC0JqQlIExDpSpqECBIUqQoGxEoSIQIcShMldqJBMdUmSQMopTShTqVNLVsiVDkXfjedFU5JKk1qEc1FKkmVtYdKTiMDqrCz1V1OmabGiSfi6j5d1WtKm6Va+JULfQlRlmdk63Ll+vs76Nctp1N9VnifSZ+a01nrzjJaBTaBgDOTylQOHtGmofEiByWus7BjJG0EHmsPk21p9rTpeNVYo9vEcKTqz2yWGS09R8lga9u5ri1wgjBC9dp24jyEiOkrJcX2A3NqAZOD8uSo8XyFz457H5dXKOp+jGlhhcm0SVaupYT6FALo8zmcO8K/ZHRbL8n7pcZ7qjfbhSNE1inb1CHmFnv2ytpF9S4T7NJx3ksAWbogyMK41jiG3uIFMyR6LhbVGmFnp5QqSkicsctTKm8uiMKrN1JWn1Kx3CQFRDSHE9VqqnDCqalpybcpJJVnQ0c9QZU4acAMhN2xXoahJ+zNupFNFErRPt2hRnMb6Jq3ROopX259VHe2Ff1XNAmFnb6tJVsJaVTiokao+UyEJVcVCIToTUwFhInIQIRIUqaUAwSIQgQiEISGW2n3Adg/EPuP5q2YcLJg9sK+0+83tg/EOfqO4VNkPlG3x7V6ZH1BmfRVtRiub9uJ7Kke6SpQfRVcskOofEMStLalu4Pbgx8/mqvRSWv3AAkdCpur6u13wt21BgxyULNbwuo4wjybLijXIduCvbW53ZXnDNWeOyuNO16G+Y5We3x20bKvMg3jPRbW4XLW7UPpn0yFRaDqBqHIhax9Pc1cmyLqmjTLJx1fJ57e0do5LtpVruIlSNWo7Xlp+SXTaZ6LpOew05vHJEy8tmtaSYhed6rWD6hLeS13GVVzaQAPPssOGq/xI/ryZn8iWvid7KsGukrU6LV3eYfdY8MWj4ae0HaTKtvWxbIVPJYbVlw3ljop1Ck09lVWljvODy5K5Zp5aOq4tjiutNiOVSk2VAv2YTq4qA+n0XZlEuGVKP696MyN4XZ5qse9wPIrc1tN9FVXGmieS213xK5Q0yt5XMAZVbUCttaobXhVdfmt8Ma6Mk/eM5BKEIUyAFIhIEAEoSx7oTEG5NKWEhQAJChIgQhQlSJDBPo1Npkf16JiCgaLu4rywEdVWOaJTraXNI7Z+RSRnOFWlhdKXLsnaI7zQVB1L9a/wB1P0xsAH3VXcvl7j3JRH+TJT6rSOYKk24UYKXZjIUn6Ko+zdcKsW3qvADR1WX4XoYC0tySHNPovPeXLlad+CxJGf4k04uDXdQcpljQ2haC6ZIVcDHLoiu1uHEy3wx8jJ8ck7G9lltJsX16gpsAk91r+O3TSGOqo+AnRdt9iurTNx8dtfBz5RUrUmXTPyd1jEvaO+CptHg383lzn7vYQV6BRVNr9QwYC5cfOuslxbNTohHtIwd1xA+2rbaZDgDkGeX05r0/T6++kHHqJ+y8S1WsXV3GMz07r1/R7sfme8dGT9ld/wDQqShFpdlNb1s4m3L3O7Sh9rA5qW1peAZbkZABb8yJVleWrfzWIG4E+bPdYeb3NL/RVWNtSNKqKjiHiS0yeW3AA5HI691l7yuAJPZXuj+G65bTrEBjpESWkktMQZ7hefcSXhZVqUmz5Kj2g/5Q47SfWIW/xqnKTRCUlEr9euQ58hVdR0p1fK4SuzFYsMMnr0egpqJUiIIlIgIEddyE2EJgBKa5OTXFADUiVIUCEQhASGCEIlAEmwfDx64XS8bL4ChSrCg8OO49OahL3pbF6sJhaKdMn0P1Ko1M1C834HIfdQ0QX2O6abSXpChWWlU5cq1oV/w/SkpWPIsl48dmkeh8N0oA9lL1W5IqhoONoP3S6GyAqHXL7+/lvZjPvK4Cj+S5nbclFo0lN8hRWuAfB5FJaVcLhfZKrjH9sJWQ5JoruPGt/Nz3xCx3Aw/vbPYrTcVsc+2ntzWDsrh1NwewwRyK6/iw2hx04lkuFib+D6DpU8Kt16uxlF5cQMH8FC1fVT/Y4rNfFQ0qJkRO4lgd/uXj1zqFWof0lR7vck/Zc7xPBdj5N5jLrb0usJ1u4Oe5/cn/AIXo+lXrRZkBwJwMR1OF5tp1VswVcUtQa1pYGkE8j0OZyul5NP5Fn0RqzNPWNOAMAZdGB9/5qTf3oZbkECQ4iOXdVmjUHOo0nBxY8AZ+Sx/E7Lt1Wo2mXPaxu9xAOATkmFxqqVOxx0tbzsh61r250wA5jmxHoZ/gFmOI7kPrueMbjP1Cstc0l1KlSqFzXCu0uG0yRBEhw+az16/I9gu749cEk4ma6T9MQCQVEKktcNqjlakZmCUJE5gymA2EJ9QZTUyIsoSJEAdHMTHhdXPXJ5SQ2NKaUpSEpiBJKVIkMEBCEDFShyahACoCEBAHSmMrXcO2/JZmwoy4Lf6JawAsnkzUYnR8GvZcjWaUyGrzriC6/wD0qnptb9GhejW2AF5DrNzN7Vd/3HfbH8FzvAjysk/6NHly44/7PQrOrICfVcqTTdSbtGVIfqbZiU5UvkbFYnE63rg6jUaex/BecUltL+6hrvULCly6HixxM4vmr9y7q6q40BRLvKIICpH802VItrF7wSBgcyeS0KKiZVrZ0sHZhbDRNPfWe3a34ciRgkZAPuqvhrTmueACHO+w9V6B4zbcbWEbzzI6LD5d+PjH2baanx1nK7/KRRpxSdSeHsAY5pAEECMeiZp/5SbcNq7qbpqMc0QRzyId6Z5+izfGtiyvFcODauA6cNf0BnoVirm1cx+wwSP2TI+RUaPFpmuWd/6VznKLazomXGoAuceYkx6ZUWrSccxAPJFC3gy7p07qzrXLS2IIMe30W/8Aj0inuXbKdzU0BLUfKYrCs6BiexkFck5hQAPGSkDU5xwkBQITahOlCYdCOXMqTdQBAUVJAwSJUJgIkSpCkAJUiEDBCVOpskwgBoCcwK6faNbQO3J5k9Sqmg2SFBS0tlW4tF5oVtJW/wBMoxCy/D9DktpaswFyfNs+Ds+NHjAk1XQF4pehwqOLgQ4uJPuTK9oq5ken44VXxHaWrKBNemD+yYyT7jKq8O/8UszdM3mrk0vo8vpXRAVjpLy50k4VTVpCccug/BOokjkV2Wk0YoWOMlpda9dAN2jqsyVPrgESTKSxosPxoglGIWydk9L7gzR6Nw13ifEDymFccSaa5tINpiKY5xzKpLBzKZJZIn1Uq611wG0mZ7rLONjs5J9fRpioqvH7IWkgtqs2zzEgduq9NubGl4e4HaYzP/K82tb8MIMZVi7V6lcFhBhV+TVOySa6wjSlFZpd67qFu+i2m3zVARkcgAc9fspWlWNGpZ3D3NZUfTaSHbRubglvP2+yyTNPcwh0YnurXQbq4ivTo03ubWbtJDSQCJHxcgYJCrlUlDIv+yS35RkrikYJPM5+SfqF+HUWtgSIz15LZN4DvKrP1JbDYy5gJP72Fk9S4RvaPx29SB+zD/8AQSt0bIPNZRLY6o/JQwmldDTMwRB9s/RMcI5rSjMxspQnMaMySE1Ah8ycY/gmFIujQPX6YTF7GIU0WP8Am/8AUoUeSJcGRq75jAHt19VxXau0BxA5SfsuRTRFiIKEoCYIakSlIUgBCEIGELtSMLkEoKGCLm1ryCD1Ua0t4fHRRKVaFPtrgkqprNw0RkpZvwbHSGRC01s9ZPSapV7SrwuT5MG2dqv+JKv7gMZJOSZ+QwPuslq9+6uZcRtHIH8fddbnUBVO50how0HqATn2VTeV6Y6q7x6OPb9nPsfJuTIzLA1CRTZujmRyHueQVnwxotpUe5tzXIdMNY2AHGJ/WGR6YUXQtZFLfTA8lQjcSMxycAOuO60eh8FU61bed7LYtqPiQTDXQ1oxgH2J9VddY4pqTz6ZSo6uS7+y907gKzezxHU3taydw3uLXAdpMz9lb3H5PrGs3c2maGBt8MxHq5pkEqRd6kPC2UwGsbsZMGOYgNG4csSSomhXtQ1WsbUdWp7n7nQREHbtYGwA0GJJmcrlK+z3yZJ5vowPFfCj7FzDvZVZUcWsgEVJALjuZBEADmD1WYq/pKgZLWjkXRK235brkitbMBjayo+JyC9zW5/cP3Xm9GuQZ5ldnxnKdSlL2yqckpZ8Gw1fhbwLcVQ/dykxzk/YKr0+7LSrgcah1u6gaLnucNvx4iOfdTbThWm60bWa9/iY3MO2AT0AgFUq2Vccu++jS4qUtqIzdXexzAQ1wa4ENcMH3+q9O0O/NSkzezw3ESfDgDniAeWMwsDqOiNa5znh5giNueQ5L03R7drS0AeVoaBPYNgLB5UoS48fkm/lsvbSmC3m/PcD8YVfc2W10htRw6jd5f3cK3oiT/8Afw6Ir0cHIHylXzpU6k18GOM8keGcR8IXVa5r1nUcOcS3b5cDDTGegWFvrFzKmxw2u7H3jovp2kzzSCevb7Lwjj53i3tVx/R+bbtALvhwXEmMmJV3h+RKT4snOCa6Rnv7EqTEA/NX1nwgCDvdPKNpk8uTh/XJVVa6q4ax0NAwJBPrJA5+i7M1u4YAAYH+bn37LVP8jX6tE4fgi+0zjXtqFN5YN+4YdIkeuOq6VdOYWlzYGJnABHoPmqu4rbnboDXSSSJgkmTPrKUV6uACT6AY9cQrOL67KvyR7WEjaejjHuUJ7a5jLT/XyQn2Q1FfUtHimKpafDc5zA7oXgSQPkVFVte6g51Btv8A9OlVqPZiD+k5lx6nAVSpxb+TOxFdafodSrQNVrSRucPoqZeo8CajRZYBj3AEvqSJAPNUeVbKuHKK3su8eCnLGeWvbBTVYa4Wm4q7RA3GIMj3n15qvhXp6tKmseAhEITECEIQMVdKVWCuSAgE8NPpmogDKm3GuEMINM7SIJmDnsFmbK52+v8AXupGo3Ze2IgDPOVmlUnL0b4+Q+Hs61tSDvhMDscKDRYN+5xa4TJG/bPzgwo7Gj3/ABRtEq5RS9GSU2/ZJ+B+/wApAdIbu3QJwDjPuvUbLXqAsG7KnmIg/tNcSCW7eg+y8l2/VWT7fwzTcCYLRukZEqi+iNucn6HGbjq+zc0tRD20gXbQ1wqHnkgGfqYErSWHElCmGGGtrVN4Y0lwpkiSC8gHa2eZXkdW/wDMNp8oEe4mV3/tMmoHU8nbt8zA4Adm9vcLNPwlIvVkcLLVdDvLqq+vXqUnOcYLpdtAHJrQG4aJEBOt/wAn1d2TUpgd9tU/7Fp+Fgx7Cx7qfiuIqbASASOZg8/lhWV/f5NKkXlw5hpPPs71VUvKtUuEfj+icaYP2uzPaZwaxhxdUN3csqOI+WFd061K3IFS6fcmSfDZTFKlM5l5LieX+HtlVmr3htmeYxUf0wT6/wAvmqCzrlzw52T25BoUlGdicpvUaMUcSf8A4es6PbMrDe7G6TgkFpJ6Z/gtPa220kRiB5vxXn3CGtBzhScc9IwF6TRGFgrhljUl6KLuiVSbASVwSFxZV7Lu0TzXWhNThxRkax6Vb6e0gg5x06rF8V8O0n1nVCySYJIa85joGAk/Jby/pgRCzHETHAhwLo9AOnrC5NqlVPF0bfHfJmDp6DTGfDfA5TSePxb+K4XOk0Xlx2Pbgc2u58vKBM91c6peVYwPqJKzN5d1iORj0gR7xkLZS7J97/02ziortFPe6czfsa109egGSMzzxlM8Es8gY8AnzOPUdsEEj2VuWtZFSo6TE7QefWDAMmenKAqvXrsOcHAESBjkDhb4ScmkYLIxjrK1zmg/qQfdzvv5kLnJ7fdCv4mXmWDa9FllXouZ/eDUZDiPha1w3NB7/Fj1WdK6l5XOE4x47/ZS3oil29ElhI7qLCuNKqhtJwPc/gE5PEOtJvspnJpXWv8AEVzITIjUqEiABCEQgYoCdCQlDOaAO9KmSpItjHP5YlcmOhAd6qDLFggDBz3fSF3qNYB5YJjGfvC4VAPVcQ6EYG4I18OBW208MrW212YOD1b2E9vRYZwV5wze7XFh5O5e4Vd8W46vgdbW4yBXtahe5sE7SRMQFf21sy2aJc01nAEkjcGtOQAFGvdTDKrmuaTmZB9O0Kqu73xDJn3SyU8XwSXGP+km6e7fua4gTg9fsrS04lNNhbtDyTO5ziD6yBzWdbX6JHAf0VKVUZLJIIWOD2JfalrD7l/iVNrWtAa1oAAAHRo7zld9Or53bfIO/X3WcpE8ufor/TabogtPz/kq5wUY4i6qcpSLu11FrKzHNG2DJAj6TGV7Bpeol9EOEPmPh7evsvnu7c6nVBPdesfk/wBQDmgYkeuVzfMq4pTj/hZy5tp/BuaVzsbuI8v3C6DWKXV4HvI/gmVrLeCJie38JWZ4g4PL2ktrPDumRE/JVVztr9fxIKNcvb7LvWdZaGeQgnE9goVfUn+GD4e4A+YjzCO4C88deVLRu2tUfIfiG7vTrhW+gaj4lG4Y6uRDZGGxJkwCflIHdQtrnJ82+jTGuMUkSn6n4jy11FrBBduDi4gCM1PIABnlk+iymr64xm9mHO5QwyIme38FBrapVcIFQNeM8tkj5rP3epEuMsG6CCZEn/yhbqPEx6x23KCxE681A0yIcXOLRDQ1rgJyBPeD0Crru9q7PDfmc7SASPY/4fkoPiFp3Nwe8yUtxf1HRLjjEgnPqe5XRVeHPlbunVtrjP8Arb/NCry890qsxlXJfQ+4aA5waZAJAPcTgrinJHKSK2IutKpAhcilCGCEcmpxSIAQoAShqRyQAQkSohAxEBKkQA7ce6A5NSoDR+5JKVqc6EhjAnsfGRz9FzStCAOlSqXGTk9yulval/JcVaae/HZRk8XROKTfYf2UAMlWWnaNSeIdUAPTIH1UOtWVe6oq2pSXst2MX6LMWop1NuHDuD0V7Tu2tENBBWPp3EGVY22oyfRQnW37LK7UuhbwF1SXFei8GM8Nm4SSV5rqNQSCFcaRrtZrQA4AD0Cp8qmVleIdU0pvT1ZvEDxzaY7rpcazUc3DTnuvPafEFZ8DeP3Qu79VrNI3uMLmPxJrrf8Apo2Bx4xu3j3PVR+D9XaxtVlTO5p5n8Am8Y1iaYcszpF1LwDGZ5ro1VKVHFlUrONiOd/tcSW9J91XeKpmploqEN5KA5b4Lox2PZMe2TgZQ5vdFKoQcJriplbOoazv9kLihAaKWppQhMixChCECESwkQgYqQoQkMRCEIAEJEIEKhIhAxwTpQhADSU5rcIQkNAFIopEJMaJL2OA5IphpGQhCguyfyRarIK6UiEIUvaI/I9zpXQVowhCQ0WemVoIMqxur9zuZQhZ5RTkXxfRU6zflzQ2VQseQZGEIWiCSj0UWSbkD6k5KbKEKwgOBQUqEC0SEIQloz//2Q==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1882775" y="-1227138"/>
            <a:ext cx="4762500" cy="31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sp>
        <p:nvSpPr>
          <p:cNvPr id="20489" name="AutoShape 16" descr="data:image/jpeg;base64,/9j/4AAQSkZJRgABAQAAAQABAAD/2wCEAAkGBxQTEhUUExQVFRUXFxQXGBcXFxcVFxcXFxQXFxQUFBQYHCggGBolHBQUITEhJSkrLi4uFx8zODMsNygtLiwBCgoKDg0OGhAQGywmHyQsLCwsLC8sLCwsLCwsLCwsLCwsLCwsLCwsLCwsLCwsLCwsLCwsLCwsLCwsLCwsLCwsLP/AABEIALgBEgMBIgACEQEDEQH/xAAcAAABBQEBAQAAAAAAAAAAAAAAAQIEBQYDBwj/xAA/EAABAwMCBAQEAQkHBQEAAAABAAIRAwQhBRIGMUFREyJhcTKBkaGxBxQjM1KSwdHwFSRCYrLC4UNjgqLxJf/EABoBAAIDAQEAAAAAAAAAAAAAAAABAgMEBQb/xAAmEQACAwACAgICAwEBAQAAAAAAAQIDERIhBDFBURMiMmFxoYEF/9oADAMBAAIRAxEAPwDyaEiVIQrCAiUISwgQqcGpoCekMaQlJSF65uKAAlOYmwnMQND3J1OpCZKfb2zqjgGjKi39k1rfRptGrtMThamgxYWtprqTd3iMJH+GYPyVzoFW4cAQ0uasN0FJckzq+Pc1+skX1e8AdtMj1jH1UHW74U6Be0gkkATkSfT2Vq6mCPMPr0WF1+5a+pDPhbj0J6lVUQU5f4XeTd+OGp9shX1/UrQHHA5NAgD5KEbcqZTaEypVXSXXSOJJt9tnBlqSpVKzKdSuI6LS8M6aLgndIE9FXbZwjrJQr5PEUDbX0XVtoVq+ItHZQ27Sc9/ZVFJuVTC9TjyRZ+PHjKt9kVXXFsQtXVpYVVcMyrIWaKdeFExpUunQJU9tmOa6YCsc/ogq/srzbFN/Nypr6gTC9JNhiIbqKZ4ak1HrgXKxMg0cXMTdi6vK4PqKREC0JqQlIExDpSpqECBIUqQoGxEoSIQIcShMldqJBMdUmSQMopTShTqVNLVsiVDkXfjedFU5JKk1qEc1FKkmVtYdKTiMDqrCz1V1OmabGiSfi6j5d1WtKm6Va+JULfQlRlmdk63Ll+vs76Nctp1N9VnifSZ+a01nrzjJaBTaBgDOTylQOHtGmofEiByWus7BjJG0EHmsPk21p9rTpeNVYo9vEcKTqz2yWGS09R8lga9u5ri1wgjBC9dp24jyEiOkrJcX2A3NqAZOD8uSo8XyFz457H5dXKOp+jGlhhcm0SVaupYT6FALo8zmcO8K/ZHRbL8n7pcZ7qjfbhSNE1inb1CHmFnv2ytpF9S4T7NJx3ksAWbogyMK41jiG3uIFMyR6LhbVGmFnp5QqSkicsctTKm8uiMKrN1JWn1Kx3CQFRDSHE9VqqnDCqalpybcpJJVnQ0c9QZU4acAMhN2xXoahJ+zNupFNFErRPt2hRnMb6Jq3ROopX259VHe2Ff1XNAmFnb6tJVsJaVTiokao+UyEJVcVCIToTUwFhInIQIRIUqaUAwSIQgQiEISGW2n3Adg/EPuP5q2YcLJg9sK+0+83tg/EOfqO4VNkPlG3x7V6ZH1BmfRVtRiub9uJ7Kke6SpQfRVcskOofEMStLalu4Pbgx8/mqvRSWv3AAkdCpur6u13wt21BgxyULNbwuo4wjybLijXIduCvbW53ZXnDNWeOyuNO16G+Y5We3x20bKvMg3jPRbW4XLW7UPpn0yFRaDqBqHIhax9Pc1cmyLqmjTLJx1fJ57e0do5LtpVruIlSNWo7Xlp+SXTaZ6LpOew05vHJEy8tmtaSYhed6rWD6hLeS13GVVzaQAPPssOGq/xI/ryZn8iWvid7KsGukrU6LV3eYfdY8MWj4ae0HaTKtvWxbIVPJYbVlw3ljop1Ck09lVWljvODy5K5Zp5aOq4tjiutNiOVSk2VAv2YTq4qA+n0XZlEuGVKP696MyN4XZ5qse9wPIrc1tN9FVXGmieS213xK5Q0yt5XMAZVbUCttaobXhVdfmt8Ma6Mk/eM5BKEIUyAFIhIEAEoSx7oTEG5NKWEhQAJChIgQhQlSJDBPo1Npkf16JiCgaLu4rywEdVWOaJTraXNI7Z+RSRnOFWlhdKXLsnaI7zQVB1L9a/wB1P0xsAH3VXcvl7j3JRH+TJT6rSOYKk24UYKXZjIUn6Ko+zdcKsW3qvADR1WX4XoYC0tySHNPovPeXLlad+CxJGf4k04uDXdQcpljQ2haC6ZIVcDHLoiu1uHEy3wx8jJ8ck7G9lltJsX16gpsAk91r+O3TSGOqo+AnRdt9iurTNx8dtfBz5RUrUmXTPyd1jEvaO+CptHg383lzn7vYQV6BRVNr9QwYC5cfOuslxbNTohHtIwd1xA+2rbaZDgDkGeX05r0/T6++kHHqJ+y8S1WsXV3GMz07r1/R7sfme8dGT9ld/wDQqShFpdlNb1s4m3L3O7Sh9rA5qW1peAZbkZABb8yJVleWrfzWIG4E+bPdYeb3NL/RVWNtSNKqKjiHiS0yeW3AA5HI691l7yuAJPZXuj+G65bTrEBjpESWkktMQZ7hefcSXhZVqUmz5Kj2g/5Q47SfWIW/xqnKTRCUlEr9euQ58hVdR0p1fK4SuzFYsMMnr0egpqJUiIIlIgIEddyE2EJgBKa5OTXFADUiVIUCEQhASGCEIlAEmwfDx64XS8bL4ChSrCg8OO49OahL3pbF6sJhaKdMn0P1Ko1M1C834HIfdQ0QX2O6abSXpChWWlU5cq1oV/w/SkpWPIsl48dmkeh8N0oA9lL1W5IqhoONoP3S6GyAqHXL7+/lvZjPvK4Cj+S5nbclFo0lN8hRWuAfB5FJaVcLhfZKrjH9sJWQ5JoruPGt/Nz3xCx3Aw/vbPYrTcVsc+2ntzWDsrh1NwewwRyK6/iw2hx04lkuFib+D6DpU8Kt16uxlF5cQMH8FC1fVT/Y4rNfFQ0qJkRO4lgd/uXj1zqFWof0lR7vck/Zc7xPBdj5N5jLrb0usJ1u4Oe5/cn/AIXo+lXrRZkBwJwMR1OF5tp1VswVcUtQa1pYGkE8j0OZyul5NP5Fn0RqzNPWNOAMAZdGB9/5qTf3oZbkECQ4iOXdVmjUHOo0nBxY8AZ+Sx/E7Lt1Wo2mXPaxu9xAOATkmFxqqVOxx0tbzsh61r250wA5jmxHoZ/gFmOI7kPrueMbjP1Cstc0l1KlSqFzXCu0uG0yRBEhw+az16/I9gu749cEk4ma6T9MQCQVEKktcNqjlakZmCUJE5gymA2EJ9QZTUyIsoSJEAdHMTHhdXPXJ5SQ2NKaUpSEpiBJKVIkMEBCEDFShyahACoCEBAHSmMrXcO2/JZmwoy4Lf6JawAsnkzUYnR8GvZcjWaUyGrzriC6/wD0qnptb9GhejW2AF5DrNzN7Vd/3HfbH8FzvAjysk/6NHly44/7PQrOrICfVcqTTdSbtGVIfqbZiU5UvkbFYnE63rg6jUaex/BecUltL+6hrvULCly6HixxM4vmr9y7q6q40BRLvKIICpH802VItrF7wSBgcyeS0KKiZVrZ0sHZhbDRNPfWe3a34ciRgkZAPuqvhrTmueACHO+w9V6B4zbcbWEbzzI6LD5d+PjH2baanx1nK7/KRRpxSdSeHsAY5pAEECMeiZp/5SbcNq7qbpqMc0QRzyId6Z5+izfGtiyvFcODauA6cNf0BnoVirm1cx+wwSP2TI+RUaPFpmuWd/6VznKLazomXGoAuceYkx6ZUWrSccxAPJFC3gy7p07qzrXLS2IIMe30W/8Aj0inuXbKdzU0BLUfKYrCs6BiexkFck5hQAPGSkDU5xwkBQITahOlCYdCOXMqTdQBAUVJAwSJUJgIkSpCkAJUiEDBCVOpskwgBoCcwK6faNbQO3J5k9Sqmg2SFBS0tlW4tF5oVtJW/wBMoxCy/D9DktpaswFyfNs+Ds+NHjAk1XQF4pehwqOLgQ4uJPuTK9oq5ken44VXxHaWrKBNemD+yYyT7jKq8O/8UszdM3mrk0vo8vpXRAVjpLy50k4VTVpCccug/BOokjkV2Wk0YoWOMlpda9dAN2jqsyVPrgESTKSxosPxoglGIWydk9L7gzR6Nw13ifEDymFccSaa5tINpiKY5xzKpLBzKZJZIn1Uq611wG0mZ7rLONjs5J9fRpioqvH7IWkgtqs2zzEgduq9NubGl4e4HaYzP/K82tb8MIMZVi7V6lcFhBhV+TVOySa6wjSlFZpd67qFu+i2m3zVARkcgAc9fspWlWNGpZ3D3NZUfTaSHbRubglvP2+yyTNPcwh0YnurXQbq4ivTo03ubWbtJDSQCJHxcgYJCrlUlDIv+yS35RkrikYJPM5+SfqF+HUWtgSIz15LZN4DvKrP1JbDYy5gJP72Fk9S4RvaPx29SB+zD/8AQSt0bIPNZRLY6o/JQwmldDTMwRB9s/RMcI5rSjMxspQnMaMySE1Ah8ycY/gmFIujQPX6YTF7GIU0WP8Am/8AUoUeSJcGRq75jAHt19VxXau0BxA5SfsuRTRFiIKEoCYIakSlIUgBCEIGELtSMLkEoKGCLm1ryCD1Ua0t4fHRRKVaFPtrgkqprNw0RkpZvwbHSGRC01s9ZPSapV7SrwuT5MG2dqv+JKv7gMZJOSZ+QwPuslq9+6uZcRtHIH8fddbnUBVO50how0HqATn2VTeV6Y6q7x6OPb9nPsfJuTIzLA1CRTZujmRyHueQVnwxotpUe5tzXIdMNY2AHGJ/WGR6YUXQtZFLfTA8lQjcSMxycAOuO60eh8FU61bed7LYtqPiQTDXQ1oxgH2J9VddY4pqTz6ZSo6uS7+y907gKzezxHU3taydw3uLXAdpMz9lb3H5PrGs3c2maGBt8MxHq5pkEqRd6kPC2UwGsbsZMGOYgNG4csSSomhXtQ1WsbUdWp7n7nQREHbtYGwA0GJJmcrlK+z3yZJ5vowPFfCj7FzDvZVZUcWsgEVJALjuZBEADmD1WYq/pKgZLWjkXRK235brkitbMBjayo+JyC9zW5/cP3Xm9GuQZ5ldnxnKdSlL2yqckpZ8Gw1fhbwLcVQ/dykxzk/YKr0+7LSrgcah1u6gaLnucNvx4iOfdTbThWm60bWa9/iY3MO2AT0AgFUq2Vccu++jS4qUtqIzdXexzAQ1wa4ENcMH3+q9O0O/NSkzezw3ESfDgDniAeWMwsDqOiNa5znh5giNueQ5L03R7drS0AeVoaBPYNgLB5UoS48fkm/lsvbSmC3m/PcD8YVfc2W10htRw6jd5f3cK3oiT/8Afw6Ir0cHIHylXzpU6k18GOM8keGcR8IXVa5r1nUcOcS3b5cDDTGegWFvrFzKmxw2u7H3jovp2kzzSCevb7Lwjj53i3tVx/R+bbtALvhwXEmMmJV3h+RKT4snOCa6Rnv7EqTEA/NX1nwgCDvdPKNpk8uTh/XJVVa6q4ax0NAwJBPrJA5+i7M1u4YAAYH+bn37LVP8jX6tE4fgi+0zjXtqFN5YN+4YdIkeuOq6VdOYWlzYGJnABHoPmqu4rbnboDXSSSJgkmTPrKUV6uACT6AY9cQrOL67KvyR7WEjaejjHuUJ7a5jLT/XyQn2Q1FfUtHimKpafDc5zA7oXgSQPkVFVte6g51Btv8A9OlVqPZiD+k5lx6nAVSpxb+TOxFdafodSrQNVrSRucPoqZeo8CajRZYBj3AEvqSJAPNUeVbKuHKK3su8eCnLGeWvbBTVYa4Wm4q7RA3GIMj3n15qvhXp6tKmseAhEITECEIQMVdKVWCuSAgE8NPpmogDKm3GuEMINM7SIJmDnsFmbK52+v8AXupGo3Ze2IgDPOVmlUnL0b4+Q+Hs61tSDvhMDscKDRYN+5xa4TJG/bPzgwo7Gj3/ABRtEq5RS9GSU2/ZJ+B+/wApAdIbu3QJwDjPuvUbLXqAsG7KnmIg/tNcSCW7eg+y8l2/VWT7fwzTcCYLRukZEqi+iNucn6HGbjq+zc0tRD20gXbQ1wqHnkgGfqYErSWHElCmGGGtrVN4Y0lwpkiSC8gHa2eZXkdW/wDMNp8oEe4mV3/tMmoHU8nbt8zA4Adm9vcLNPwlIvVkcLLVdDvLqq+vXqUnOcYLpdtAHJrQG4aJEBOt/wAn1d2TUpgd9tU/7Fp+Fgx7Cx7qfiuIqbASASOZg8/lhWV/f5NKkXlw5hpPPs71VUvKtUuEfj+icaYP2uzPaZwaxhxdUN3csqOI+WFd061K3IFS6fcmSfDZTFKlM5l5LieX+HtlVmr3htmeYxUf0wT6/wAvmqCzrlzw52T25BoUlGdicpvUaMUcSf8A4es6PbMrDe7G6TgkFpJ6Z/gtPa220kRiB5vxXn3CGtBzhScc9IwF6TRGFgrhljUl6KLuiVSbASVwSFxZV7Lu0TzXWhNThxRkax6Vb6e0gg5x06rF8V8O0n1nVCySYJIa85joGAk/Jby/pgRCzHETHAhwLo9AOnrC5NqlVPF0bfHfJmDp6DTGfDfA5TSePxb+K4XOk0Xlx2Pbgc2u58vKBM91c6peVYwPqJKzN5d1iORj0gR7xkLZS7J97/02ziortFPe6czfsa109egGSMzzxlM8Es8gY8AnzOPUdsEEj2VuWtZFSo6TE7QefWDAMmenKAqvXrsOcHAESBjkDhb4ScmkYLIxjrK1zmg/qQfdzvv5kLnJ7fdCv4mXmWDa9FllXouZ/eDUZDiPha1w3NB7/Fj1WdK6l5XOE4x47/ZS3oil29ElhI7qLCuNKqhtJwPc/gE5PEOtJvspnJpXWv8AEVzITIjUqEiABCEQgYoCdCQlDOaAO9KmSpItjHP5YlcmOhAd6qDLFggDBz3fSF3qNYB5YJjGfvC4VAPVcQ6EYG4I18OBW208MrW212YOD1b2E9vRYZwV5wze7XFh5O5e4Vd8W46vgdbW4yBXtahe5sE7SRMQFf21sy2aJc01nAEkjcGtOQAFGvdTDKrmuaTmZB9O0Kqu73xDJn3SyU8XwSXGP+km6e7fua4gTg9fsrS04lNNhbtDyTO5ziD6yBzWdbX6JHAf0VKVUZLJIIWOD2JfalrD7l/iVNrWtAa1oAAAHRo7zld9Or53bfIO/X3WcpE8ufor/TabogtPz/kq5wUY4i6qcpSLu11FrKzHNG2DJAj6TGV7Bpeol9EOEPmPh7evsvnu7c6nVBPdesfk/wBQDmgYkeuVzfMq4pTj/hZy5tp/BuaVzsbuI8v3C6DWKXV4HvI/gmVrLeCJie38JWZ4g4PL2ktrPDumRE/JVVztr9fxIKNcvb7LvWdZaGeQgnE9goVfUn+GD4e4A+YjzCO4C88deVLRu2tUfIfiG7vTrhW+gaj4lG4Y6uRDZGGxJkwCflIHdQtrnJ82+jTGuMUkSn6n4jy11FrBBduDi4gCM1PIABnlk+iymr64xm9mHO5QwyIme38FBrapVcIFQNeM8tkj5rP3epEuMsG6CCZEn/yhbqPEx6x23KCxE681A0yIcXOLRDQ1rgJyBPeD0Crru9q7PDfmc7SASPY/4fkoPiFp3Nwe8yUtxf1HRLjjEgnPqe5XRVeHPlbunVtrjP8Arb/NCry890qsxlXJfQ+4aA5waZAJAPcTgrinJHKSK2IutKpAhcilCGCEcmpxSIAQoAShqRyQAQkSohAxEBKkQA7ce6A5NSoDR+5JKVqc6EhjAnsfGRz9FzStCAOlSqXGTk9yulval/JcVaae/HZRk8XROKTfYf2UAMlWWnaNSeIdUAPTIH1UOtWVe6oq2pSXst2MX6LMWop1NuHDuD0V7Tu2tENBBWPp3EGVY22oyfRQnW37LK7UuhbwF1SXFei8GM8Nm4SSV5rqNQSCFcaRrtZrQA4AD0Cp8qmVleIdU0pvT1ZvEDxzaY7rpcazUc3DTnuvPafEFZ8DeP3Qu79VrNI3uMLmPxJrrf8Apo2Bx4xu3j3PVR+D9XaxtVlTO5p5n8Am8Y1iaYcszpF1LwDGZ5ro1VKVHFlUrONiOd/tcSW9J91XeKpmploqEN5KA5b4Lox2PZMe2TgZQ5vdFKoQcJriplbOoazv9kLihAaKWppQhMixChCECESwkQgYqQoQkMRCEIAEJEIEKhIhAxwTpQhADSU5rcIQkNAFIopEJMaJL2OA5IphpGQhCguyfyRarIK6UiEIUvaI/I9zpXQVowhCQ0WemVoIMqxur9zuZQhZ5RTkXxfRU6zflzQ2VQseQZGEIWiCSj0UWSbkD6k5KbKEKwgOBQUqEC0SEIQloz//2Q==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sp>
        <p:nvSpPr>
          <p:cNvPr id="20490" name="AutoShape 18" descr="data:image/jpeg;base64,/9j/4AAQSkZJRgABAQAAAQABAAD/2wCEAAkGBxQTEhUUExQVFRUXFxQXGBcXFxcVFxcXFxQXFxQUFBQYHCggGBolHBQUITEhJSkrLi4uFx8zODMsNygtLiwBCgoKDg0OGhAQGywmHyQsLCwsLC8sLCwsLCwsLCwsLCwsLCwsLCwsLCwsLCwsLCwsLCwsLCwsLCwsLCwsLCwsLP/AABEIALgBEgMBIgACEQEDEQH/xAAcAAABBQEBAQAAAAAAAAAAAAAAAQIEBQYDBwj/xAA/EAABAwMCBAQEAQkHBQEAAAABAAIRAwQhBRIGMUFREyJhcTKBkaGxBxQjM1KSwdHwFSRCYrLC4UNjgqLxJf/EABoBAAIDAQEAAAAAAAAAAAAAAAABAgMEBQb/xAAmEQACAwACAgICAwEBAQAAAAAAAQIDERIhBDFBURMiMmFxoYEF/9oADAMBAAIRAxEAPwDyaEiVIQrCAiUISwgQqcGpoCekMaQlJSF65uKAAlOYmwnMQND3J1OpCZKfb2zqjgGjKi39k1rfRptGrtMThamgxYWtprqTd3iMJH+GYPyVzoFW4cAQ0uasN0FJckzq+Pc1+skX1e8AdtMj1jH1UHW74U6Be0gkkATkSfT2Vq6mCPMPr0WF1+5a+pDPhbj0J6lVUQU5f4XeTd+OGp9shX1/UrQHHA5NAgD5KEbcqZTaEypVXSXXSOJJt9tnBlqSpVKzKdSuI6LS8M6aLgndIE9FXbZwjrJQr5PEUDbX0XVtoVq+ItHZQ27Sc9/ZVFJuVTC9TjyRZ+PHjKt9kVXXFsQtXVpYVVcMyrIWaKdeFExpUunQJU9tmOa6YCsc/ogq/srzbFN/Nypr6gTC9JNhiIbqKZ4ak1HrgXKxMg0cXMTdi6vK4PqKREC0JqQlIExDpSpqECBIUqQoGxEoSIQIcShMldqJBMdUmSQMopTShTqVNLVsiVDkXfjedFU5JKk1qEc1FKkmVtYdKTiMDqrCz1V1OmabGiSfi6j5d1WtKm6Va+JULfQlRlmdk63Ll+vs76Nctp1N9VnifSZ+a01nrzjJaBTaBgDOTylQOHtGmofEiByWus7BjJG0EHmsPk21p9rTpeNVYo9vEcKTqz2yWGS09R8lga9u5ri1wgjBC9dp24jyEiOkrJcX2A3NqAZOD8uSo8XyFz457H5dXKOp+jGlhhcm0SVaupYT6FALo8zmcO8K/ZHRbL8n7pcZ7qjfbhSNE1inb1CHmFnv2ytpF9S4T7NJx3ksAWbogyMK41jiG3uIFMyR6LhbVGmFnp5QqSkicsctTKm8uiMKrN1JWn1Kx3CQFRDSHE9VqqnDCqalpybcpJJVnQ0c9QZU4acAMhN2xXoahJ+zNupFNFErRPt2hRnMb6Jq3ROopX259VHe2Ff1XNAmFnb6tJVsJaVTiokao+UyEJVcVCIToTUwFhInIQIRIUqaUAwSIQgQiEISGW2n3Adg/EPuP5q2YcLJg9sK+0+83tg/EOfqO4VNkPlG3x7V6ZH1BmfRVtRiub9uJ7Kke6SpQfRVcskOofEMStLalu4Pbgx8/mqvRSWv3AAkdCpur6u13wt21BgxyULNbwuo4wjybLijXIduCvbW53ZXnDNWeOyuNO16G+Y5We3x20bKvMg3jPRbW4XLW7UPpn0yFRaDqBqHIhax9Pc1cmyLqmjTLJx1fJ57e0do5LtpVruIlSNWo7Xlp+SXTaZ6LpOew05vHJEy8tmtaSYhed6rWD6hLeS13GVVzaQAPPssOGq/xI/ryZn8iWvid7KsGukrU6LV3eYfdY8MWj4ae0HaTKtvWxbIVPJYbVlw3ljop1Ck09lVWljvODy5K5Zp5aOq4tjiutNiOVSk2VAv2YTq4qA+n0XZlEuGVKP696MyN4XZ5qse9wPIrc1tN9FVXGmieS213xK5Q0yt5XMAZVbUCttaobXhVdfmt8Ma6Mk/eM5BKEIUyAFIhIEAEoSx7oTEG5NKWEhQAJChIgQhQlSJDBPo1Npkf16JiCgaLu4rywEdVWOaJTraXNI7Z+RSRnOFWlhdKXLsnaI7zQVB1L9a/wB1P0xsAH3VXcvl7j3JRH+TJT6rSOYKk24UYKXZjIUn6Ko+zdcKsW3qvADR1WX4XoYC0tySHNPovPeXLlad+CxJGf4k04uDXdQcpljQ2haC6ZIVcDHLoiu1uHEy3wx8jJ8ck7G9lltJsX16gpsAk91r+O3TSGOqo+AnRdt9iurTNx8dtfBz5RUrUmXTPyd1jEvaO+CptHg383lzn7vYQV6BRVNr9QwYC5cfOuslxbNTohHtIwd1xA+2rbaZDgDkGeX05r0/T6++kHHqJ+y8S1WsXV3GMz07r1/R7sfme8dGT9ld/wDQqShFpdlNb1s4m3L3O7Sh9rA5qW1peAZbkZABb8yJVleWrfzWIG4E+bPdYeb3NL/RVWNtSNKqKjiHiS0yeW3AA5HI691l7yuAJPZXuj+G65bTrEBjpESWkktMQZ7hefcSXhZVqUmz5Kj2g/5Q47SfWIW/xqnKTRCUlEr9euQ58hVdR0p1fK4SuzFYsMMnr0egpqJUiIIlIgIEddyE2EJgBKa5OTXFADUiVIUCEQhASGCEIlAEmwfDx64XS8bL4ChSrCg8OO49OahL3pbF6sJhaKdMn0P1Ko1M1C834HIfdQ0QX2O6abSXpChWWlU5cq1oV/w/SkpWPIsl48dmkeh8N0oA9lL1W5IqhoONoP3S6GyAqHXL7+/lvZjPvK4Cj+S5nbclFo0lN8hRWuAfB5FJaVcLhfZKrjH9sJWQ5JoruPGt/Nz3xCx3Aw/vbPYrTcVsc+2ntzWDsrh1NwewwRyK6/iw2hx04lkuFib+D6DpU8Kt16uxlF5cQMH8FC1fVT/Y4rNfFQ0qJkRO4lgd/uXj1zqFWof0lR7vck/Zc7xPBdj5N5jLrb0usJ1u4Oe5/cn/AIXo+lXrRZkBwJwMR1OF5tp1VswVcUtQa1pYGkE8j0OZyul5NP5Fn0RqzNPWNOAMAZdGB9/5qTf3oZbkECQ4iOXdVmjUHOo0nBxY8AZ+Sx/E7Lt1Wo2mXPaxu9xAOATkmFxqqVOxx0tbzsh61r250wA5jmxHoZ/gFmOI7kPrueMbjP1Cstc0l1KlSqFzXCu0uG0yRBEhw+az16/I9gu749cEk4ma6T9MQCQVEKktcNqjlakZmCUJE5gymA2EJ9QZTUyIsoSJEAdHMTHhdXPXJ5SQ2NKaUpSEpiBJKVIkMEBCEDFShyahACoCEBAHSmMrXcO2/JZmwoy4Lf6JawAsnkzUYnR8GvZcjWaUyGrzriC6/wD0qnptb9GhejW2AF5DrNzN7Vd/3HfbH8FzvAjysk/6NHly44/7PQrOrICfVcqTTdSbtGVIfqbZiU5UvkbFYnE63rg6jUaex/BecUltL+6hrvULCly6HixxM4vmr9y7q6q40BRLvKIICpH802VItrF7wSBgcyeS0KKiZVrZ0sHZhbDRNPfWe3a34ciRgkZAPuqvhrTmueACHO+w9V6B4zbcbWEbzzI6LD5d+PjH2baanx1nK7/KRRpxSdSeHsAY5pAEECMeiZp/5SbcNq7qbpqMc0QRzyId6Z5+izfGtiyvFcODauA6cNf0BnoVirm1cx+wwSP2TI+RUaPFpmuWd/6VznKLazomXGoAuceYkx6ZUWrSccxAPJFC3gy7p07qzrXLS2IIMe30W/8Aj0inuXbKdzU0BLUfKYrCs6BiexkFck5hQAPGSkDU5xwkBQITahOlCYdCOXMqTdQBAUVJAwSJUJgIkSpCkAJUiEDBCVOpskwgBoCcwK6faNbQO3J5k9Sqmg2SFBS0tlW4tF5oVtJW/wBMoxCy/D9DktpaswFyfNs+Ds+NHjAk1XQF4pehwqOLgQ4uJPuTK9oq5ken44VXxHaWrKBNemD+yYyT7jKq8O/8UszdM3mrk0vo8vpXRAVjpLy50k4VTVpCccug/BOokjkV2Wk0YoWOMlpda9dAN2jqsyVPrgESTKSxosPxoglGIWydk9L7gzR6Nw13ifEDymFccSaa5tINpiKY5xzKpLBzKZJZIn1Uq611wG0mZ7rLONjs5J9fRpioqvH7IWkgtqs2zzEgduq9NubGl4e4HaYzP/K82tb8MIMZVi7V6lcFhBhV+TVOySa6wjSlFZpd67qFu+i2m3zVARkcgAc9fspWlWNGpZ3D3NZUfTaSHbRubglvP2+yyTNPcwh0YnurXQbq4ivTo03ubWbtJDSQCJHxcgYJCrlUlDIv+yS35RkrikYJPM5+SfqF+HUWtgSIz15LZN4DvKrP1JbDYy5gJP72Fk9S4RvaPx29SB+zD/8AQSt0bIPNZRLY6o/JQwmldDTMwRB9s/RMcI5rSjMxspQnMaMySE1Ah8ycY/gmFIujQPX6YTF7GIU0WP8Am/8AUoUeSJcGRq75jAHt19VxXau0BxA5SfsuRTRFiIKEoCYIakSlIUgBCEIGELtSMLkEoKGCLm1ryCD1Ua0t4fHRRKVaFPtrgkqprNw0RkpZvwbHSGRC01s9ZPSapV7SrwuT5MG2dqv+JKv7gMZJOSZ+QwPuslq9+6uZcRtHIH8fddbnUBVO50how0HqATn2VTeV6Y6q7x6OPb9nPsfJuTIzLA1CRTZujmRyHueQVnwxotpUe5tzXIdMNY2AHGJ/WGR6YUXQtZFLfTA8lQjcSMxycAOuO60eh8FU61bed7LYtqPiQTDXQ1oxgH2J9VddY4pqTz6ZSo6uS7+y907gKzezxHU3taydw3uLXAdpMz9lb3H5PrGs3c2maGBt8MxHq5pkEqRd6kPC2UwGsbsZMGOYgNG4csSSomhXtQ1WsbUdWp7n7nQREHbtYGwA0GJJmcrlK+z3yZJ5vowPFfCj7FzDvZVZUcWsgEVJALjuZBEADmD1WYq/pKgZLWjkXRK235brkitbMBjayo+JyC9zW5/cP3Xm9GuQZ5ldnxnKdSlL2yqckpZ8Gw1fhbwLcVQ/dykxzk/YKr0+7LSrgcah1u6gaLnucNvx4iOfdTbThWm60bWa9/iY3MO2AT0AgFUq2Vccu++jS4qUtqIzdXexzAQ1wa4ENcMH3+q9O0O/NSkzezw3ESfDgDniAeWMwsDqOiNa5znh5giNueQ5L03R7drS0AeVoaBPYNgLB5UoS48fkm/lsvbSmC3m/PcD8YVfc2W10htRw6jd5f3cK3oiT/8Afw6Ir0cHIHylXzpU6k18GOM8keGcR8IXVa5r1nUcOcS3b5cDDTGegWFvrFzKmxw2u7H3jovp2kzzSCevb7Lwjj53i3tVx/R+bbtALvhwXEmMmJV3h+RKT4snOCa6Rnv7EqTEA/NX1nwgCDvdPKNpk8uTh/XJVVa6q4ax0NAwJBPrJA5+i7M1u4YAAYH+bn37LVP8jX6tE4fgi+0zjXtqFN5YN+4YdIkeuOq6VdOYWlzYGJnABHoPmqu4rbnboDXSSSJgkmTPrKUV6uACT6AY9cQrOL67KvyR7WEjaejjHuUJ7a5jLT/XyQn2Q1FfUtHimKpafDc5zA7oXgSQPkVFVte6g51Btv8A9OlVqPZiD+k5lx6nAVSpxb+TOxFdafodSrQNVrSRucPoqZeo8CajRZYBj3AEvqSJAPNUeVbKuHKK3su8eCnLGeWvbBTVYa4Wm4q7RA3GIMj3n15qvhXp6tKmseAhEITECEIQMVdKVWCuSAgE8NPpmogDKm3GuEMINM7SIJmDnsFmbK52+v8AXupGo3Ze2IgDPOVmlUnL0b4+Q+Hs61tSDvhMDscKDRYN+5xa4TJG/bPzgwo7Gj3/ABRtEq5RS9GSU2/ZJ+B+/wApAdIbu3QJwDjPuvUbLXqAsG7KnmIg/tNcSCW7eg+y8l2/VWT7fwzTcCYLRukZEqi+iNucn6HGbjq+zc0tRD20gXbQ1wqHnkgGfqYErSWHElCmGGGtrVN4Y0lwpkiSC8gHa2eZXkdW/wDMNp8oEe4mV3/tMmoHU8nbt8zA4Adm9vcLNPwlIvVkcLLVdDvLqq+vXqUnOcYLpdtAHJrQG4aJEBOt/wAn1d2TUpgd9tU/7Fp+Fgx7Cx7qfiuIqbASASOZg8/lhWV/f5NKkXlw5hpPPs71VUvKtUuEfj+icaYP2uzPaZwaxhxdUN3csqOI+WFd061K3IFS6fcmSfDZTFKlM5l5LieX+HtlVmr3htmeYxUf0wT6/wAvmqCzrlzw52T25BoUlGdicpvUaMUcSf8A4es6PbMrDe7G6TgkFpJ6Z/gtPa220kRiB5vxXn3CGtBzhScc9IwF6TRGFgrhljUl6KLuiVSbASVwSFxZV7Lu0TzXWhNThxRkax6Vb6e0gg5x06rF8V8O0n1nVCySYJIa85joGAk/Jby/pgRCzHETHAhwLo9AOnrC5NqlVPF0bfHfJmDp6DTGfDfA5TSePxb+K4XOk0Xlx2Pbgc2u58vKBM91c6peVYwPqJKzN5d1iORj0gR7xkLZS7J97/02ziortFPe6czfsa109egGSMzzxlM8Es8gY8AnzOPUdsEEj2VuWtZFSo6TE7QefWDAMmenKAqvXrsOcHAESBjkDhb4ScmkYLIxjrK1zmg/qQfdzvv5kLnJ7fdCv4mXmWDa9FllXouZ/eDUZDiPha1w3NB7/Fj1WdK6l5XOE4x47/ZS3oil29ElhI7qLCuNKqhtJwPc/gE5PEOtJvspnJpXWv8AEVzITIjUqEiABCEQgYoCdCQlDOaAO9KmSpItjHP5YlcmOhAd6qDLFggDBz3fSF3qNYB5YJjGfvC4VAPVcQ6EYG4I18OBW208MrW212YOD1b2E9vRYZwV5wze7XFh5O5e4Vd8W46vgdbW4yBXtahe5sE7SRMQFf21sy2aJc01nAEkjcGtOQAFGvdTDKrmuaTmZB9O0Kqu73xDJn3SyU8XwSXGP+km6e7fua4gTg9fsrS04lNNhbtDyTO5ziD6yBzWdbX6JHAf0VKVUZLJIIWOD2JfalrD7l/iVNrWtAa1oAAAHRo7zld9Or53bfIO/X3WcpE8ufor/TabogtPz/kq5wUY4i6qcpSLu11FrKzHNG2DJAj6TGV7Bpeol9EOEPmPh7evsvnu7c6nVBPdesfk/wBQDmgYkeuVzfMq4pTj/hZy5tp/BuaVzsbuI8v3C6DWKXV4HvI/gmVrLeCJie38JWZ4g4PL2ktrPDumRE/JVVztr9fxIKNcvb7LvWdZaGeQgnE9goVfUn+GD4e4A+YjzCO4C88deVLRu2tUfIfiG7vTrhW+gaj4lG4Y6uRDZGGxJkwCflIHdQtrnJ82+jTGuMUkSn6n4jy11FrBBduDi4gCM1PIABnlk+iymr64xm9mHO5QwyIme38FBrapVcIFQNeM8tkj5rP3epEuMsG6CCZEn/yhbqPEx6x23KCxE681A0yIcXOLRDQ1rgJyBPeD0Crru9q7PDfmc7SASPY/4fkoPiFp3Nwe8yUtxf1HRLjjEgnPqe5XRVeHPlbunVtrjP8Arb/NCry890qsxlXJfQ+4aA5waZAJAPcTgrinJHKSK2IutKpAhcilCGCEcmpxSIAQoAShqRyQAQkSohAxEBKkQA7ce6A5NSoDR+5JKVqc6EhjAnsfGRz9FzStCAOlSqXGTk9yulval/JcVaae/HZRk8XROKTfYf2UAMlWWnaNSeIdUAPTIH1UOtWVe6oq2pSXst2MX6LMWop1NuHDuD0V7Tu2tENBBWPp3EGVY22oyfRQnW37LK7UuhbwF1SXFei8GM8Nm4SSV5rqNQSCFcaRrtZrQA4AD0Cp8qmVleIdU0pvT1ZvEDxzaY7rpcazUc3DTnuvPafEFZ8DeP3Qu79VrNI3uMLmPxJrrf8Apo2Bx4xu3j3PVR+D9XaxtVlTO5p5n8Am8Y1iaYcszpF1LwDGZ5ro1VKVHFlUrONiOd/tcSW9J91XeKpmploqEN5KA5b4Lox2PZMe2TgZQ5vdFKoQcJriplbOoazv9kLihAaKWppQhMixChCECESwkQgYqQoQkMRCEIAEJEIEKhIhAxwTpQhADSU5rcIQkNAFIopEJMaJL2OA5IphpGQhCguyfyRarIK6UiEIUvaI/I9zpXQVowhCQ0WemVoIMqxur9zuZQhZ5RTkXxfRU6zflzQ2VQseQZGEIWiCSj0UWSbkD6k5KbKEKwgOBQUqEC0SEIQloz//2Q==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pic>
        <p:nvPicPr>
          <p:cNvPr id="20491" name="Picture 20" descr="https://encrypted-tbn2.gstatic.com/images?q=tbn:ANd9GcQH8qPbCT44F3FR9FhTS1TX6crvlMP9_7fyIlw_uC7ql2-oxgQ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3614739"/>
            <a:ext cx="152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79095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http://membres.lycos.fr/ozen73000/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1981200" cy="1485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905000" y="29718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STRESS</a:t>
            </a:r>
            <a:endParaRPr lang="fr-FR" altLang="fr-FR" b="1"/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2133600" y="1447801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800" b="1"/>
              <a:t>ALIMENTATION</a:t>
            </a:r>
            <a:endParaRPr lang="fr-FR" altLang="fr-FR" sz="2800" b="1"/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5562600" y="83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AGE</a:t>
            </a:r>
            <a:endParaRPr lang="fr-FR" altLang="fr-FR" b="1"/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7315200" y="11430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DIABETE</a:t>
            </a:r>
            <a:endParaRPr lang="fr-FR" altLang="fr-FR" b="1"/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7239000" y="175260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HTA HYPERCOAGUABILITE</a:t>
            </a:r>
            <a:endParaRPr lang="fr-FR" altLang="fr-FR" b="1"/>
          </a:p>
        </p:txBody>
      </p:sp>
      <p:sp>
        <p:nvSpPr>
          <p:cNvPr id="24584" name="Text Box 1032"/>
          <p:cNvSpPr txBox="1">
            <a:spLocks noChangeArrowheads="1"/>
          </p:cNvSpPr>
          <p:nvPr/>
        </p:nvSpPr>
        <p:spPr bwMode="auto">
          <a:xfrm>
            <a:off x="8458200" y="3124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TABAC ALCOOL</a:t>
            </a:r>
            <a:endParaRPr lang="fr-FR" altLang="fr-FR" b="1"/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1524000" y="4648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SEDENTARITE</a:t>
            </a:r>
            <a:endParaRPr lang="fr-FR" altLang="fr-FR" b="1"/>
          </a:p>
        </p:txBody>
      </p:sp>
      <p:sp>
        <p:nvSpPr>
          <p:cNvPr id="24586" name="Text Box 1034"/>
          <p:cNvSpPr txBox="1">
            <a:spLocks noChangeArrowheads="1"/>
          </p:cNvSpPr>
          <p:nvPr/>
        </p:nvSpPr>
        <p:spPr bwMode="auto">
          <a:xfrm>
            <a:off x="3200400" y="5257800"/>
            <a:ext cx="510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800" b="1"/>
              <a:t>MASSE GRASSE ACCRUE &amp; REPARTITION ANDROIDE</a:t>
            </a:r>
            <a:endParaRPr lang="fr-FR" altLang="fr-FR" sz="2800" b="1"/>
          </a:p>
        </p:txBody>
      </p:sp>
      <p:sp>
        <p:nvSpPr>
          <p:cNvPr id="24587" name="Text Box 1035"/>
          <p:cNvSpPr txBox="1">
            <a:spLocks noChangeArrowheads="1"/>
          </p:cNvSpPr>
          <p:nvPr/>
        </p:nvSpPr>
        <p:spPr bwMode="auto">
          <a:xfrm>
            <a:off x="7010400" y="42672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CHOLESTEROL</a:t>
            </a:r>
            <a:endParaRPr lang="fr-FR" altLang="fr-FR" b="1"/>
          </a:p>
        </p:txBody>
      </p:sp>
      <p:sp>
        <p:nvSpPr>
          <p:cNvPr id="198668" name="Rectangle 1036"/>
          <p:cNvSpPr>
            <a:spLocks noChangeArrowheads="1"/>
          </p:cNvSpPr>
          <p:nvPr/>
        </p:nvSpPr>
        <p:spPr bwMode="auto">
          <a:xfrm>
            <a:off x="1524000" y="-381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fr-F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Facteurs affectant le risque cardiovasculaire</a:t>
            </a:r>
          </a:p>
        </p:txBody>
      </p:sp>
      <p:sp>
        <p:nvSpPr>
          <p:cNvPr id="24589" name="AutoShape 1037"/>
          <p:cNvSpPr>
            <a:spLocks noChangeArrowheads="1"/>
          </p:cNvSpPr>
          <p:nvPr/>
        </p:nvSpPr>
        <p:spPr bwMode="auto">
          <a:xfrm>
            <a:off x="3733800" y="30480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0" name="AutoShape 1038"/>
          <p:cNvSpPr>
            <a:spLocks noChangeArrowheads="1"/>
          </p:cNvSpPr>
          <p:nvPr/>
        </p:nvSpPr>
        <p:spPr bwMode="auto">
          <a:xfrm rot="10813062">
            <a:off x="6324600" y="25146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1" name="AutoShape 1039"/>
          <p:cNvSpPr>
            <a:spLocks noChangeArrowheads="1"/>
          </p:cNvSpPr>
          <p:nvPr/>
        </p:nvSpPr>
        <p:spPr bwMode="auto">
          <a:xfrm rot="10813062">
            <a:off x="7315200" y="3505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2" name="AutoShape 1040"/>
          <p:cNvSpPr>
            <a:spLocks noChangeArrowheads="1"/>
          </p:cNvSpPr>
          <p:nvPr/>
        </p:nvSpPr>
        <p:spPr bwMode="auto">
          <a:xfrm rot="16179518">
            <a:off x="5676900" y="46101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3" name="AutoShape 1041"/>
          <p:cNvSpPr>
            <a:spLocks noChangeArrowheads="1"/>
          </p:cNvSpPr>
          <p:nvPr/>
        </p:nvSpPr>
        <p:spPr bwMode="auto">
          <a:xfrm rot="5419330">
            <a:off x="5715000" y="17526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4" name="AutoShape 1042"/>
          <p:cNvSpPr>
            <a:spLocks noChangeArrowheads="1"/>
          </p:cNvSpPr>
          <p:nvPr/>
        </p:nvSpPr>
        <p:spPr bwMode="auto">
          <a:xfrm rot="13219443">
            <a:off x="6629400" y="38862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5" name="AutoShape 1043"/>
          <p:cNvSpPr>
            <a:spLocks noChangeArrowheads="1"/>
          </p:cNvSpPr>
          <p:nvPr/>
        </p:nvSpPr>
        <p:spPr bwMode="auto">
          <a:xfrm rot="18847196">
            <a:off x="4610100" y="42291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4596" name="AutoShape 1044"/>
          <p:cNvSpPr>
            <a:spLocks noChangeArrowheads="1"/>
          </p:cNvSpPr>
          <p:nvPr/>
        </p:nvSpPr>
        <p:spPr bwMode="auto">
          <a:xfrm rot="3152159">
            <a:off x="4876800" y="2055813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24366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fr-F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Facteurs</a:t>
            </a:r>
            <a:r>
              <a:rPr lang="fr-BE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risque d’ostéoporose </a:t>
            </a:r>
          </a:p>
          <a:p>
            <a:pPr algn="ctr">
              <a:defRPr/>
            </a:pPr>
            <a:r>
              <a:rPr lang="fr-BE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de fractures ( # )</a:t>
            </a:r>
            <a:endParaRPr lang="fr-FR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603" name="Picture 1027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1981200" cy="11366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5181600" y="1447801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ALIMENTATION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b="1"/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7848600" y="190500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AGE MENOPAUSE </a:t>
            </a:r>
            <a:endParaRPr lang="fr-FR" altLang="fr-FR" b="1"/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7924800" y="3276600"/>
            <a:ext cx="2743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TABAC ALCOOL CORTISONE </a:t>
            </a:r>
            <a:endParaRPr lang="fr-FR" altLang="fr-FR" b="1"/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5791200" y="5105400"/>
            <a:ext cx="472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REDUCTION POIDS </a:t>
            </a:r>
            <a:r>
              <a:rPr lang="fr-BE" altLang="fr-FR" sz="2400" b="1"/>
              <a:t>ET/OU</a:t>
            </a:r>
            <a:r>
              <a:rPr lang="fr-BE" altLang="fr-FR" b="1"/>
              <a:t> MASSE GRASSE</a:t>
            </a:r>
            <a:endParaRPr lang="fr-FR" altLang="fr-FR" b="1"/>
          </a:p>
        </p:txBody>
      </p:sp>
      <p:sp>
        <p:nvSpPr>
          <p:cNvPr id="25608" name="Text Box 1032"/>
          <p:cNvSpPr txBox="1">
            <a:spLocks noChangeArrowheads="1"/>
          </p:cNvSpPr>
          <p:nvPr/>
        </p:nvSpPr>
        <p:spPr bwMode="auto">
          <a:xfrm>
            <a:off x="2057400" y="53340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SEDENTARITE</a:t>
            </a:r>
            <a:endParaRPr lang="fr-FR" altLang="fr-FR" b="1"/>
          </a:p>
        </p:txBody>
      </p:sp>
      <p:sp>
        <p:nvSpPr>
          <p:cNvPr id="25609" name="Text Box 1033"/>
          <p:cNvSpPr txBox="1">
            <a:spLocks noChangeArrowheads="1"/>
          </p:cNvSpPr>
          <p:nvPr/>
        </p:nvSpPr>
        <p:spPr bwMode="auto">
          <a:xfrm>
            <a:off x="2514600" y="4419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CHUTE</a:t>
            </a:r>
            <a:endParaRPr lang="fr-FR" altLang="fr-FR" b="1"/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1524000" y="2514600"/>
            <a:ext cx="312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FACTEURS GENETIQUES &amp;  RACIAUX</a:t>
            </a:r>
            <a:endParaRPr lang="fr-FR" altLang="fr-FR" b="1"/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2590800" y="12192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b="1"/>
              <a:t>ATCD </a:t>
            </a:r>
            <a:r>
              <a:rPr lang="fr-BE" altLang="fr-FR" sz="4000" b="1"/>
              <a:t>#</a:t>
            </a:r>
            <a:endParaRPr lang="fr-FR" altLang="fr-FR" sz="4000" b="1"/>
          </a:p>
        </p:txBody>
      </p:sp>
      <p:sp>
        <p:nvSpPr>
          <p:cNvPr id="25612" name="AutoShape 1036"/>
          <p:cNvSpPr>
            <a:spLocks noChangeArrowheads="1"/>
          </p:cNvSpPr>
          <p:nvPr/>
        </p:nvSpPr>
        <p:spPr bwMode="auto">
          <a:xfrm>
            <a:off x="4343400" y="31242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3" name="AutoShape 1037"/>
          <p:cNvSpPr>
            <a:spLocks noChangeArrowheads="1"/>
          </p:cNvSpPr>
          <p:nvPr/>
        </p:nvSpPr>
        <p:spPr bwMode="auto">
          <a:xfrm rot="9110249">
            <a:off x="7467600" y="27432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4" name="AutoShape 1038"/>
          <p:cNvSpPr>
            <a:spLocks noChangeArrowheads="1"/>
          </p:cNvSpPr>
          <p:nvPr/>
        </p:nvSpPr>
        <p:spPr bwMode="auto">
          <a:xfrm rot="12824694">
            <a:off x="7467600" y="3733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5" name="AutoShape 1039"/>
          <p:cNvSpPr>
            <a:spLocks noChangeArrowheads="1"/>
          </p:cNvSpPr>
          <p:nvPr/>
        </p:nvSpPr>
        <p:spPr bwMode="auto">
          <a:xfrm rot="5411836">
            <a:off x="5943600" y="2209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6" name="AutoShape 1040"/>
          <p:cNvSpPr>
            <a:spLocks noChangeArrowheads="1"/>
          </p:cNvSpPr>
          <p:nvPr/>
        </p:nvSpPr>
        <p:spPr bwMode="auto">
          <a:xfrm rot="2784349">
            <a:off x="4173538" y="2071688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7" name="AutoShape 1041"/>
          <p:cNvSpPr>
            <a:spLocks noChangeArrowheads="1"/>
          </p:cNvSpPr>
          <p:nvPr/>
        </p:nvSpPr>
        <p:spPr bwMode="auto">
          <a:xfrm rot="18282037">
            <a:off x="4762500" y="46101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8" name="AutoShape 1042"/>
          <p:cNvSpPr>
            <a:spLocks noChangeArrowheads="1"/>
          </p:cNvSpPr>
          <p:nvPr/>
        </p:nvSpPr>
        <p:spPr bwMode="auto">
          <a:xfrm rot="14392289">
            <a:off x="6570663" y="4357688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5619" name="AutoShape 1043"/>
          <p:cNvSpPr>
            <a:spLocks noChangeArrowheads="1"/>
          </p:cNvSpPr>
          <p:nvPr/>
        </p:nvSpPr>
        <p:spPr bwMode="auto">
          <a:xfrm rot="19548175">
            <a:off x="4191000" y="41148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427275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ttp://www.innovationcanada.ca/20/images/healing-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09801"/>
            <a:ext cx="3482975" cy="2498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524000" y="-381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r>
              <a:rPr lang="fr-FR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Facteurs</a:t>
            </a:r>
            <a:r>
              <a:rPr lang="fr-BE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risque du cancer du sein</a:t>
            </a:r>
            <a:endParaRPr lang="fr-FR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362200" y="10668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SYNDROME METABOLIQUE</a:t>
            </a:r>
            <a:endParaRPr lang="fr-FR" altLang="fr-FR" sz="2400" b="1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781800" y="1066801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ALIMENTATION RICHE EN GRAISSES</a:t>
            </a:r>
            <a:endParaRPr lang="fr-FR" altLang="fr-FR" sz="2400" b="1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257800" y="914401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800" b="1"/>
              <a:t>AGE</a:t>
            </a:r>
            <a:endParaRPr lang="fr-FR" altLang="fr-FR" sz="2800" b="1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8534400" y="2133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ALCOOL</a:t>
            </a:r>
            <a:endParaRPr lang="fr-FR" altLang="fr-FR" sz="2400" b="1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8153400" y="3124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NULLIGESTITE</a:t>
            </a:r>
            <a:endParaRPr lang="fr-FR" altLang="fr-FR" sz="2400" b="1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458201" y="3962400"/>
            <a:ext cx="2454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/>
              <a:t>PUBERTE PRECOCE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b="1"/>
              <a:t>MENOPAUSE TARDIVE</a:t>
            </a:r>
            <a:endParaRPr lang="fr-FR" altLang="fr-FR" sz="2400" b="1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6477000" y="5105401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POIDS &amp; MASSE GRASSE</a:t>
            </a:r>
            <a:endParaRPr lang="fr-FR" altLang="fr-FR" sz="2400" b="1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3810000" y="571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SEDENTARITE</a:t>
            </a:r>
            <a:endParaRPr lang="fr-FR" altLang="fr-FR" sz="2400" b="1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1981200" y="2286001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INSULINO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RESISTANCE</a:t>
            </a:r>
            <a:endParaRPr lang="fr-FR" altLang="fr-FR" sz="2400" b="1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1905000" y="49530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FACTEURS GENETIQUES</a:t>
            </a:r>
            <a:endParaRPr lang="fr-FR" altLang="fr-FR" sz="2400" b="1"/>
          </a:p>
        </p:txBody>
      </p:sp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1905000" y="3657601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2400" b="1"/>
              <a:t>FACTEURS DE CROISSANCE</a:t>
            </a:r>
            <a:endParaRPr lang="fr-FR" altLang="fr-FR" sz="2400" b="1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79489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429000" y="1524000"/>
          <a:ext cx="52006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Microsoft ClipArt Gallery" r:id="rId3" imgW="1784039" imgH="1427779" progId="MS_ClipArt_Gallery">
                  <p:embed/>
                </p:oleObj>
              </mc:Choice>
              <mc:Fallback>
                <p:oleObj name="Microsoft ClipArt Gallery" r:id="rId3" imgW="1784039" imgH="1427779" progId="MS_ClipArt_Gallery">
                  <p:embed/>
                  <p:pic>
                    <p:nvPicPr>
                      <p:cNvPr id="36866" name="Object 2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24000"/>
                        <a:ext cx="52006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592389" y="77788"/>
            <a:ext cx="7007225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80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sdemona" charset="0"/>
                <a:cs typeface="Times New Roman" pitchFamily="18" charset="0"/>
              </a:rPr>
              <a:t>Ménopause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87808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9" descr="http://tbn0.google.com/images?q=tbn:5dogBiycjCtmaM:http://www.ville-montdidier.fr/Images/Elements/Co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447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41" descr="http://www.diabete-abd.be/images/Imag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52400"/>
            <a:ext cx="2911475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43" descr="http://www.monkine.fr/photo/471232-5773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57200"/>
            <a:ext cx="42973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45" descr="http://medias.lefigaro.fr/photos/20070111.FIG000000017_5932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19601"/>
            <a:ext cx="29718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47" descr="http://www.harmoxel.fr/images/v-osteoporos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810000"/>
            <a:ext cx="16605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66380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npma.embrapa.br/projetos/endofiticos/resultados1/imagens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990600"/>
            <a:ext cx="1573213" cy="22479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438400" y="14478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Estrogènes ou </a:t>
            </a:r>
            <a:r>
              <a:rPr lang="fr-BE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estroprogestatifs</a:t>
            </a: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ou </a:t>
            </a:r>
            <a:r>
              <a:rPr lang="fr-BE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tibolone</a:t>
            </a:r>
            <a:endParaRPr lang="fr-BE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Progestatifs</a:t>
            </a:r>
            <a:endParaRPr lang="fr-BE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FR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Clonidine</a:t>
            </a:r>
            <a:endParaRPr lang="fr-F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FR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Phytoestrogènes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 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protéines de soja	</a:t>
            </a:r>
            <a:endParaRPr lang="fr-BE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Phytothérapie</a:t>
            </a:r>
            <a:r>
              <a:rPr lang="fr-BE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actée à grappes, houblon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						</a:t>
            </a: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 Cimifuga </a:t>
            </a:r>
            <a:r>
              <a:rPr lang="fr-FR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Racemosa</a:t>
            </a: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ou Black </a:t>
            </a:r>
            <a:r>
              <a:rPr lang="fr-FR" sz="16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Cohosh</a:t>
            </a: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)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BE" sz="32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Antidepresseur</a:t>
            </a:r>
            <a:endParaRPr lang="fr-BE" sz="32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BE" sz="32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Acupuncture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r>
              <a:rPr lang="fr-BE" sz="3200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Homeopathie</a:t>
            </a:r>
            <a:r>
              <a:rPr lang="fr-BE" sz="32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3"/>
              </a:buBlip>
              <a:defRPr/>
            </a:pPr>
            <a:endParaRPr lang="fr-BE" sz="32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6" name="Picture 5" descr="http://www.herbalistprograms.com/blackcohos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00400"/>
            <a:ext cx="200025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http://www.pfizer.be/images/diseases/depressions_ssri_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10200"/>
            <a:ext cx="16891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http://www.uku.fi/neuro/tag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676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676400" y="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Symptômes </a:t>
            </a:r>
            <a:r>
              <a:rPr lang="fr-BE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asomoteurs</a:t>
            </a:r>
            <a:endParaRPr lang="fr-FR" sz="4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61699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ChangeArrowheads="1"/>
          </p:cNvSpPr>
          <p:nvPr/>
        </p:nvSpPr>
        <p:spPr bwMode="auto">
          <a:xfrm>
            <a:off x="2362200" y="228600"/>
            <a:ext cx="7620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Troubles </a:t>
            </a:r>
            <a:r>
              <a:rPr lang="fr-BE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fr-FR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énito</a:t>
            </a:r>
            <a:r>
              <a:rPr lang="fr-F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BE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fr-FR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rinaires</a:t>
            </a:r>
            <a:r>
              <a:rPr lang="fr-F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</a:t>
            </a:r>
            <a:r>
              <a:rPr lang="fr-BE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fr-FR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ysfonction</a:t>
            </a:r>
            <a:r>
              <a:rPr lang="fr-FR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BE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fr-FR" sz="5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exuelle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Rectangle 1027"/>
          <p:cNvSpPr>
            <a:spLocks noChangeArrowheads="1"/>
          </p:cNvSpPr>
          <p:nvPr/>
        </p:nvSpPr>
        <p:spPr bwMode="auto">
          <a:xfrm>
            <a:off x="2590800" y="2590800"/>
            <a:ext cx="7620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fr-FR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Traitements </a:t>
            </a:r>
            <a:r>
              <a:rPr lang="fr-B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3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ormonaux</a:t>
            </a:r>
            <a:r>
              <a:rPr lang="fr-FR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B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Généraux ou L</a:t>
            </a:r>
            <a:r>
              <a:rPr lang="fr-FR" sz="3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ocaux</a:t>
            </a:r>
            <a:r>
              <a:rPr lang="fr-F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	- </a:t>
            </a:r>
            <a:r>
              <a:rPr lang="fr-FR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estrogéniques</a:t>
            </a:r>
            <a:r>
              <a:rPr lang="fr-F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fr-B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fr-F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fr-BE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fr-FR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ndrogéniques</a:t>
            </a:r>
            <a:endParaRPr lang="fr-BE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fr-FR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Hydratation </a:t>
            </a:r>
            <a:r>
              <a:rPr lang="fr-B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36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aginale</a:t>
            </a:r>
            <a:endParaRPr lang="fr-BE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fr-B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Lubrifiants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Blip>
                <a:blip r:embed="rId2"/>
              </a:buBlip>
              <a:defRPr/>
            </a:pPr>
            <a:r>
              <a:rPr lang="fr-BE" sz="36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Laser </a:t>
            </a:r>
            <a:endParaRPr lang="fr-FR" sz="3600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60" name="Picture 1028" descr="http://www.fotosearch.fr/comp/IGS/IGS226/IS092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40633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Impact du THS sur le contrôle </a:t>
            </a:r>
            <a:r>
              <a:rPr lang="fr-BE" dirty="0" err="1"/>
              <a:t>glycemique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HbA1c significativement diminuée s/THS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Impact important du THS sur la réduction des complications diabétiques </a:t>
            </a:r>
            <a:r>
              <a:rPr lang="fr-F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Ferrara, </a:t>
            </a:r>
            <a:r>
              <a:rPr lang="fr-FR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American </a:t>
            </a:r>
            <a:r>
              <a:rPr lang="fr-FR" i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</a:t>
            </a:r>
            <a:r>
              <a:rPr lang="fr-FR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Association</a:t>
            </a:r>
            <a:r>
              <a:rPr lang="fr-FR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1998 :	n=14,601  ;  âge &gt;= 50 ans  ;  diabète type II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BE" dirty="0"/>
              <a:t>Moins de </a:t>
            </a:r>
            <a:r>
              <a:rPr lang="fr-BE" dirty="0" err="1"/>
              <a:t>reistance</a:t>
            </a:r>
            <a:r>
              <a:rPr lang="fr-BE" dirty="0"/>
              <a:t> à l’insuline, moins de prise de poids, moins de syndrome métabolique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579677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Cardio vasculaire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969879"/>
            <a:ext cx="9720073" cy="4339481"/>
          </a:xfrm>
        </p:spPr>
        <p:txBody>
          <a:bodyPr/>
          <a:lstStyle/>
          <a:p>
            <a:r>
              <a:rPr lang="fr-BE" dirty="0"/>
              <a:t>Etude ELITE , NEJM mars 2016 (</a:t>
            </a:r>
            <a:r>
              <a:rPr lang="fr-BE" dirty="0" err="1"/>
              <a:t>etude</a:t>
            </a:r>
            <a:r>
              <a:rPr lang="fr-BE" dirty="0"/>
              <a:t> randomisée double aveugle, placebo </a:t>
            </a:r>
            <a:r>
              <a:rPr lang="fr-BE" dirty="0" err="1"/>
              <a:t>controlée</a:t>
            </a:r>
            <a:r>
              <a:rPr lang="fr-BE" dirty="0"/>
              <a:t> sur 643 patientes sans FR CV )</a:t>
            </a:r>
          </a:p>
        </p:txBody>
      </p:sp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5" y="2873829"/>
            <a:ext cx="5557156" cy="3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1009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SYMPTOMES DE LA MENOPAUSE</a:t>
            </a:r>
          </a:p>
        </p:txBody>
      </p:sp>
      <p:pic>
        <p:nvPicPr>
          <p:cNvPr id="5" name="Espace réservé du contenu 4" descr="&lt;strong&gt;Ménopause&lt;/strong&gt;: Les 7 facteurs d’une &lt;strong&gt;ménopause&lt;/strong&gt; préco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89" y="2286000"/>
            <a:ext cx="6436360" cy="402272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24388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590800" y="5334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fr-FR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OSSEUSE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057400" y="1411288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SzPct val="75000"/>
              <a:buBlip>
                <a:blip r:embed="rId2"/>
              </a:buBlip>
              <a:defRPr/>
            </a:pP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Estrogènes-</a:t>
            </a:r>
            <a:r>
              <a:rPr lang="fr-BE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Tibolone</a:t>
            </a:r>
            <a:endParaRPr lang="fr-BE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SzPct val="75000"/>
              <a:buBlip>
                <a:blip r:embed="rId2"/>
              </a:buBlip>
              <a:defRPr/>
            </a:pPr>
            <a:r>
              <a:rPr lang="fr-FR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Supplémentation </a:t>
            </a: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fr-FR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itamino</a:t>
            </a:r>
            <a:r>
              <a:rPr lang="fr-FR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fr-B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fr-FR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alcique</a:t>
            </a:r>
            <a:endParaRPr lang="fr-F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SzPct val="75000"/>
              <a:buBlip>
                <a:blip r:embed="rId2"/>
              </a:buBlip>
              <a:defRPr/>
            </a:pPr>
            <a:r>
              <a:rPr lang="fr-FR" sz="3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fr-FR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iphosphonates</a:t>
            </a: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: </a:t>
            </a:r>
            <a:r>
              <a:rPr lang="fr-FR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alendronate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pamidronate</a:t>
            </a:r>
            <a:r>
              <a:rPr lang="fr-BE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				</a:t>
            </a:r>
            <a:r>
              <a:rPr lang="fr-BE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residronate,ibandronate</a:t>
            </a:r>
            <a:endParaRPr lang="fr-BE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SzPct val="75000"/>
              <a:buBlip>
                <a:blip r:embed="rId2"/>
              </a:buBlip>
              <a:defRPr/>
            </a:pPr>
            <a:r>
              <a:rPr lang="fr-BE" sz="3200" b="1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Denosumab</a:t>
            </a:r>
            <a:endParaRPr lang="fr-FR" sz="32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SzPct val="75000"/>
              <a:buBlip>
                <a:blip r:embed="rId2"/>
              </a:buBlip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fr-FR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ERMS</a:t>
            </a:r>
            <a:endParaRPr lang="fr-F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108" name="Picture 4" descr="C:\Mes documents\Mes images\squele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966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29150"/>
            <a:ext cx="3886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66144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6" y="23813"/>
            <a:ext cx="8589963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ZoneTexte 1"/>
          <p:cNvSpPr txBox="1">
            <a:spLocks noChangeArrowheads="1"/>
          </p:cNvSpPr>
          <p:nvPr/>
        </p:nvSpPr>
        <p:spPr bwMode="auto">
          <a:xfrm>
            <a:off x="1752601" y="6303964"/>
            <a:ext cx="9109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1200">
                <a:latin typeface="Garamond" panose="02020404030301010803" pitchFamily="18" charset="0"/>
              </a:rPr>
              <a:t>JAMA, 1997, Vol. 278, No 17; JAMA, 1998, Vol. 279, No. 7; NEJM, 1997, Vol. 336, No.18 The Lancet 1997, Vol 350; p 1047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>
              <a:latin typeface="Garamond" panose="02020404030301010803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74078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resultats etude E3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220247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514600" y="60960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BE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INDICATIONS DU THS</a:t>
            </a:r>
            <a:br>
              <a:rPr lang="fr-BE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BE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Recommandations Actuelles IMS 2016</a:t>
            </a:r>
            <a:endParaRPr lang="fr-FR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438400" y="2286000"/>
            <a:ext cx="7467600" cy="4114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Tout </a:t>
            </a:r>
            <a:r>
              <a:rPr lang="fr-BE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symptome</a:t>
            </a:r>
            <a:r>
              <a:rPr lang="fr-BE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fr-BE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climaterien</a:t>
            </a:r>
            <a:r>
              <a:rPr lang="fr-BE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fr-BE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ESSENTIELLEMENT</a:t>
            </a:r>
            <a:r>
              <a:rPr lang="fr-BE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: </a:t>
            </a:r>
            <a:r>
              <a:rPr lang="fr-BE" sz="3200" b="1" dirty="0">
                <a:latin typeface="Arial Narrow" pitchFamily="34" charset="0"/>
              </a:rPr>
              <a:t>contrôle des </a:t>
            </a:r>
            <a:r>
              <a:rPr lang="fr-BE" sz="3200" b="1" u="sng" dirty="0">
                <a:solidFill>
                  <a:srgbClr val="FF6600"/>
                </a:solidFill>
                <a:latin typeface="Arial Narrow" pitchFamily="34" charset="0"/>
              </a:rPr>
              <a:t>phénomènes vasomoteurs</a:t>
            </a:r>
            <a:r>
              <a:rPr lang="fr-BE" sz="3200" b="1" dirty="0">
                <a:latin typeface="Arial Narrow" pitchFamily="34" charset="0"/>
              </a:rPr>
              <a:t> ( </a:t>
            </a:r>
            <a:r>
              <a:rPr lang="fr-BE" b="1" dirty="0">
                <a:latin typeface="Arial Narrow" pitchFamily="34" charset="0"/>
              </a:rPr>
              <a:t>modérés à sévères 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3200" b="1" dirty="0">
                <a:latin typeface="Arial Narrow" pitchFamily="34" charset="0"/>
              </a:rPr>
              <a:t>Traitement de l’</a:t>
            </a:r>
            <a:r>
              <a:rPr lang="fr-BE" sz="3200" b="1" u="sng" dirty="0">
                <a:solidFill>
                  <a:srgbClr val="66FF33"/>
                </a:solidFill>
                <a:latin typeface="Arial Narrow" pitchFamily="34" charset="0"/>
              </a:rPr>
              <a:t>atrophie</a:t>
            </a:r>
            <a:r>
              <a:rPr lang="fr-BE" sz="3200" b="1" dirty="0">
                <a:latin typeface="Arial Narrow" pitchFamily="34" charset="0"/>
              </a:rPr>
              <a:t> génitale                            </a:t>
            </a:r>
            <a:r>
              <a:rPr lang="fr-BE" sz="2800" b="1" dirty="0">
                <a:latin typeface="Arial Narrow" pitchFamily="34" charset="0"/>
              </a:rPr>
              <a:t>( traitements locaux… 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2800" b="1" dirty="0">
                <a:latin typeface="Arial Narrow" pitchFamily="34" charset="0"/>
              </a:rPr>
              <a:t> Prévention ou Traitement de l’</a:t>
            </a:r>
            <a:r>
              <a:rPr lang="fr-BE" sz="2800" b="1" u="sng" dirty="0">
                <a:solidFill>
                  <a:srgbClr val="FFCC00"/>
                </a:solidFill>
                <a:latin typeface="Arial Narrow" pitchFamily="34" charset="0"/>
              </a:rPr>
              <a:t>ostéoporose</a:t>
            </a:r>
            <a:r>
              <a:rPr lang="fr-BE" sz="2800" b="1" dirty="0">
                <a:latin typeface="Arial Narrow" pitchFamily="34" charset="0"/>
              </a:rPr>
              <a:t> après considération des thérapeutiques alternatives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fr-BE" sz="2800" b="1" dirty="0"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fr-FR" sz="2800" b="1" dirty="0">
              <a:latin typeface="Arial Narrow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95390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90800" y="60960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BE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INDICATIONS DU THS</a:t>
            </a:r>
            <a:br>
              <a:rPr lang="fr-BE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BE" sz="4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Recommandations Actuelles IMS 2016</a:t>
            </a:r>
            <a:endParaRPr lang="fr-FR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514600" y="20574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Balance Risque / Bénéfice individualisée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fr-BE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2800" b="1" dirty="0">
                <a:latin typeface="Arial Narrow" pitchFamily="34" charset="0"/>
              </a:rPr>
              <a:t>Recherche pour chaque patiente de la dose minimum efficace et de la voie d’administration la plus adaptée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fr-BE" sz="2800" b="1" u="sng" dirty="0">
                <a:latin typeface="Arial Narrow" pitchFamily="34" charset="0"/>
              </a:rPr>
              <a:t>Patiente </a:t>
            </a:r>
            <a:r>
              <a:rPr lang="fr-BE" sz="2800" b="1" u="sng" dirty="0" err="1">
                <a:latin typeface="Arial Narrow" pitchFamily="34" charset="0"/>
              </a:rPr>
              <a:t>Hystérectomisée</a:t>
            </a:r>
            <a:r>
              <a:rPr lang="fr-BE" sz="2800" b="1" dirty="0">
                <a:latin typeface="Arial Narrow" pitchFamily="34" charset="0"/>
              </a:rPr>
              <a:t> : si hormonothérapie utile </a:t>
            </a:r>
            <a:r>
              <a:rPr lang="fr-BE" sz="2800" b="1" dirty="0">
                <a:latin typeface="Arial Narrow" pitchFamily="34" charset="0"/>
                <a:sym typeface="Wingdings" pitchFamily="2" charset="2"/>
              </a:rPr>
              <a:t> </a:t>
            </a:r>
            <a:r>
              <a:rPr lang="fr-BE" sz="2800" b="1" dirty="0" err="1">
                <a:latin typeface="Arial Narrow" pitchFamily="34" charset="0"/>
                <a:sym typeface="Wingdings" pitchFamily="2" charset="2"/>
              </a:rPr>
              <a:t>estrogénothérapie</a:t>
            </a:r>
            <a:r>
              <a:rPr lang="fr-BE" sz="28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fr-BE" sz="2800" b="1" u="sng" dirty="0">
                <a:latin typeface="Arial Narrow" pitchFamily="34" charset="0"/>
                <a:sym typeface="Wingdings" pitchFamily="2" charset="2"/>
              </a:rPr>
              <a:t>seule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fr-BE" sz="28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fr-BE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BE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fr-BE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fr-BE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	</a:t>
            </a:r>
            <a:endParaRPr lang="fr-FR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75823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BONNE PRATIQUE DU TSH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b="1" i="1" u="sng" dirty="0"/>
              <a:t>CI formelles: </a:t>
            </a:r>
            <a:r>
              <a:rPr lang="fr-BE" dirty="0"/>
              <a:t>cancer du sein, cancer  </a:t>
            </a:r>
            <a:r>
              <a:rPr lang="fr-BE" dirty="0" err="1"/>
              <a:t>hormonodépendant</a:t>
            </a:r>
            <a:r>
              <a:rPr lang="fr-BE" dirty="0"/>
              <a:t> , thrombose artérielle ( infarctus myocardique, AVC, angor ), insuffisance hépatique sévère, porphyrie, hémorragie sans diagnostic, embolie pulmonaire</a:t>
            </a:r>
          </a:p>
          <a:p>
            <a:pPr marL="0" indent="0">
              <a:buNone/>
            </a:pPr>
            <a:r>
              <a:rPr lang="fr-BE" b="1" i="1" u="sng" dirty="0"/>
              <a:t>CI relatives: </a:t>
            </a:r>
            <a:r>
              <a:rPr lang="fr-BE" dirty="0"/>
              <a:t>thrombose veineuse, cancer sein familial, </a:t>
            </a:r>
          </a:p>
          <a:p>
            <a:pPr marL="0" indent="0">
              <a:buNone/>
            </a:pPr>
            <a:r>
              <a:rPr lang="fr-BE" b="1" i="1" u="sng" dirty="0"/>
              <a:t>FR: </a:t>
            </a:r>
            <a:r>
              <a:rPr lang="fr-BE" dirty="0"/>
              <a:t>HTA, hypercholestérolémie, tabac, densité mammaire, hypertriglycéridémie, </a:t>
            </a:r>
            <a:r>
              <a:rPr lang="fr-BE" dirty="0" err="1"/>
              <a:t>osteoporose</a:t>
            </a:r>
            <a:r>
              <a:rPr lang="fr-BE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131153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BONNe</a:t>
            </a:r>
            <a:r>
              <a:rPr lang="fr-BE" dirty="0"/>
              <a:t> pratique du TSH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>
                <a:solidFill>
                  <a:srgbClr val="00B0F0"/>
                </a:solidFill>
              </a:rPr>
              <a:t>Hystérectomisée</a:t>
            </a:r>
            <a:r>
              <a:rPr lang="fr-BE" dirty="0"/>
              <a:t>: estrogènes seuls</a:t>
            </a:r>
          </a:p>
          <a:p>
            <a:r>
              <a:rPr lang="fr-BE" dirty="0">
                <a:solidFill>
                  <a:srgbClr val="00B0F0"/>
                </a:solidFill>
              </a:rPr>
              <a:t>Utérus présent</a:t>
            </a:r>
            <a:r>
              <a:rPr lang="fr-BE" dirty="0"/>
              <a:t>: toujours associer un progestatif (pour éviter hyperplasie et cancer endomètre)</a:t>
            </a:r>
          </a:p>
          <a:p>
            <a:r>
              <a:rPr lang="fr-BE" dirty="0" err="1">
                <a:solidFill>
                  <a:srgbClr val="00B0F0"/>
                </a:solidFill>
              </a:rPr>
              <a:t>Oestrogènes</a:t>
            </a:r>
            <a:r>
              <a:rPr lang="fr-BE" dirty="0"/>
              <a:t>: protection cardiovasculaire sur un terrain sain ( progestatif le plus neutre possible: </a:t>
            </a:r>
            <a:r>
              <a:rPr lang="fr-BE" dirty="0" err="1"/>
              <a:t>progesterone</a:t>
            </a:r>
            <a:r>
              <a:rPr lang="fr-BE" dirty="0"/>
              <a:t> naturelle, </a:t>
            </a:r>
            <a:r>
              <a:rPr lang="fr-BE" dirty="0" err="1"/>
              <a:t>dydrogestérone</a:t>
            </a:r>
            <a:r>
              <a:rPr lang="fr-BE" dirty="0"/>
              <a:t>)</a:t>
            </a:r>
          </a:p>
          <a:p>
            <a:r>
              <a:rPr lang="fr-BE" dirty="0">
                <a:solidFill>
                  <a:srgbClr val="00B0F0"/>
                </a:solidFill>
              </a:rPr>
              <a:t>Voie transcutanée</a:t>
            </a:r>
            <a:r>
              <a:rPr lang="fr-BE" dirty="0"/>
              <a:t>: aucune action péjorative cardiovasculaire ( </a:t>
            </a:r>
            <a:r>
              <a:rPr lang="fr-BE" dirty="0" err="1"/>
              <a:t>etude</a:t>
            </a:r>
            <a:r>
              <a:rPr lang="fr-BE" dirty="0"/>
              <a:t> ESTHER </a:t>
            </a:r>
            <a:r>
              <a:rPr lang="fr-BE" dirty="0" err="1"/>
              <a:t>fev</a:t>
            </a:r>
            <a:r>
              <a:rPr lang="fr-BE"/>
              <a:t> 2007)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0298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17 BETA ESTRADIOL en spray</a:t>
            </a:r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357120"/>
            <a:ext cx="5364480" cy="408432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00642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DUAVIVE: </a:t>
            </a:r>
            <a:r>
              <a:rPr lang="fr-BE" dirty="0" err="1"/>
              <a:t>estrogenes</a:t>
            </a:r>
            <a:r>
              <a:rPr lang="fr-BE" dirty="0"/>
              <a:t> conjugues et </a:t>
            </a:r>
            <a:r>
              <a:rPr lang="fr-BE" dirty="0" err="1"/>
              <a:t>serm</a:t>
            </a:r>
            <a:endParaRPr lang="fr-BE" dirty="0"/>
          </a:p>
        </p:txBody>
      </p:sp>
      <p:pic>
        <p:nvPicPr>
          <p:cNvPr id="7" name="Espace réservé du contenu 3" descr="&lt;strong&gt;Duavive&lt;/strong&gt; 0,45 mg/20 mg comprimés LM - Traitement hormonal de l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94" y="2820987"/>
            <a:ext cx="4476750" cy="2952750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408345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3200" dirty="0"/>
              <a:t>Why BZA instead of other SERM’s?</a:t>
            </a:r>
            <a:endParaRPr lang="nl-BE" sz="3200" dirty="0"/>
          </a:p>
        </p:txBody>
      </p:sp>
      <p:sp>
        <p:nvSpPr>
          <p:cNvPr id="16" name="Left-Right Arrow 15"/>
          <p:cNvSpPr/>
          <p:nvPr/>
        </p:nvSpPr>
        <p:spPr>
          <a:xfrm>
            <a:off x="2667000" y="1844824"/>
            <a:ext cx="6705600" cy="1872208"/>
          </a:xfrm>
          <a:prstGeom prst="leftRightArrow">
            <a:avLst>
              <a:gd name="adj1" fmla="val 59768"/>
              <a:gd name="adj2" fmla="val 31549"/>
            </a:avLst>
          </a:prstGeom>
          <a:solidFill>
            <a:srgbClr val="0093D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0" y="3729191"/>
            <a:ext cx="25487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  <a:cs typeface="Arial" charset="0"/>
              </a:rPr>
              <a:t>bazedoxifene (BZA) 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00800" y="4676635"/>
            <a:ext cx="15454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8971D">
                    <a:lumMod val="75000"/>
                  </a:srgbClr>
                </a:solidFill>
                <a:latin typeface="Calibri"/>
                <a:cs typeface="Arial" charset="0"/>
              </a:rPr>
              <a:t>tamoxifen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41124" y="4260569"/>
            <a:ext cx="14351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  <a:cs typeface="Arial" charset="0"/>
              </a:rPr>
              <a:t>raloxifene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010874" y="2704405"/>
            <a:ext cx="1344613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2200" b="1" dirty="0">
                <a:solidFill>
                  <a:prstClr val="white"/>
                </a:solidFill>
                <a:latin typeface="Calibri"/>
                <a:cs typeface="Arial" charset="0"/>
              </a:rPr>
              <a:t>Antagonist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941393" y="2594867"/>
            <a:ext cx="1181100" cy="43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200" b="1" dirty="0">
                <a:solidFill>
                  <a:srgbClr val="FFFFFF"/>
                </a:solidFill>
                <a:latin typeface="Calibri"/>
                <a:cs typeface="Arial" charset="0"/>
              </a:rPr>
              <a:t>Agonist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390958" y="2076641"/>
            <a:ext cx="1043608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 err="1">
                <a:latin typeface="Calibri"/>
                <a:cs typeface="Arial" charset="0"/>
              </a:rPr>
              <a:t>Endometre</a:t>
            </a:r>
            <a:endParaRPr lang="en-US" sz="1400" b="1" dirty="0">
              <a:latin typeface="Calibri"/>
              <a:cs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latin typeface="Calibri"/>
                <a:cs typeface="Arial" charset="0"/>
              </a:rPr>
              <a:t>Sein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618417" y="1792537"/>
            <a:ext cx="1058672" cy="1204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latin typeface="Calibri"/>
                <a:cs typeface="Arial" charset="0"/>
              </a:rPr>
              <a:t>OS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 err="1">
                <a:latin typeface="Calibri"/>
                <a:cs typeface="Arial" charset="0"/>
              </a:rPr>
              <a:t>Bouffees</a:t>
            </a:r>
            <a:r>
              <a:rPr lang="en-US" sz="1400" b="1" dirty="0">
                <a:latin typeface="Calibri"/>
                <a:cs typeface="Arial" charset="0"/>
              </a:rPr>
              <a:t> de </a:t>
            </a:r>
            <a:r>
              <a:rPr lang="en-US" sz="1400" b="1" dirty="0" err="1">
                <a:latin typeface="Calibri"/>
                <a:cs typeface="Arial" charset="0"/>
              </a:rPr>
              <a:t>chaleur</a:t>
            </a:r>
            <a:endParaRPr lang="en-US" sz="1400" b="1" dirty="0">
              <a:latin typeface="Calibri"/>
              <a:cs typeface="Arial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38799" y="3902967"/>
            <a:ext cx="210038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F8971D">
                    <a:lumMod val="75000"/>
                  </a:srgbClr>
                </a:solidFill>
                <a:latin typeface="Calibri"/>
                <a:cs typeface="Arial" charset="0"/>
              </a:rPr>
              <a:t>17</a:t>
            </a:r>
            <a:r>
              <a:rPr lang="en-US" b="1" dirty="0">
                <a:solidFill>
                  <a:srgbClr val="F8971D">
                    <a:lumMod val="75000"/>
                  </a:srgbClr>
                </a:solidFill>
                <a:latin typeface="Calibri"/>
                <a:cs typeface="Arial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rgbClr val="F8971D">
                    <a:lumMod val="75000"/>
                  </a:srgbClr>
                </a:solidFill>
                <a:latin typeface="Calibri"/>
                <a:cs typeface="Arial" charset="0"/>
              </a:rPr>
              <a:t>-estradiol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7411916" y="4295635"/>
            <a:ext cx="165588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8971D">
                    <a:lumMod val="75000"/>
                  </a:srgbClr>
                </a:solidFill>
                <a:latin typeface="Calibri"/>
                <a:cs typeface="Arial" charset="0"/>
              </a:rPr>
              <a:t>lasofoxifene</a:t>
            </a:r>
            <a:endParaRPr lang="en-US" b="1" dirty="0">
              <a:solidFill>
                <a:srgbClr val="F8971D">
                  <a:lumMod val="75000"/>
                </a:srgbClr>
              </a:solidFill>
              <a:latin typeface="Calibri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2914" y="6374103"/>
            <a:ext cx="6379029" cy="43088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100" dirty="0">
                <a:latin typeface="Calibri"/>
              </a:rPr>
              <a:t>. Komm BS, et al. </a:t>
            </a:r>
            <a:r>
              <a:rPr lang="en-US" sz="1100" i="1" dirty="0">
                <a:latin typeface="Calibri"/>
              </a:rPr>
              <a:t>Endocrinology.</a:t>
            </a:r>
            <a:r>
              <a:rPr lang="en-US" sz="1100" dirty="0">
                <a:latin typeface="Calibri"/>
              </a:rPr>
              <a:t> 2005; 2. Crabtree JS,. </a:t>
            </a:r>
            <a:r>
              <a:rPr lang="en-US" sz="1100" i="1" dirty="0" err="1">
                <a:latin typeface="Calibri"/>
              </a:rPr>
              <a:t>Mol</a:t>
            </a:r>
            <a:r>
              <a:rPr lang="en-US" sz="1100" i="1" dirty="0">
                <a:latin typeface="Calibri"/>
              </a:rPr>
              <a:t> Cell </a:t>
            </a:r>
            <a:r>
              <a:rPr lang="en-US" sz="1100" i="1" dirty="0" err="1">
                <a:latin typeface="Calibri"/>
              </a:rPr>
              <a:t>Endocrinol</a:t>
            </a:r>
            <a:r>
              <a:rPr lang="en-US" sz="1100" i="1" dirty="0">
                <a:latin typeface="Calibri"/>
              </a:rPr>
              <a:t>. </a:t>
            </a:r>
            <a:r>
              <a:rPr lang="en-US" sz="1100" dirty="0">
                <a:latin typeface="Calibri"/>
              </a:rPr>
              <a:t>2008;  </a:t>
            </a:r>
            <a:br>
              <a:rPr lang="en-US" sz="1100" dirty="0">
                <a:latin typeface="Calibri"/>
              </a:rPr>
            </a:br>
            <a:r>
              <a:rPr lang="en-US" sz="1100" dirty="0">
                <a:latin typeface="Calibri"/>
              </a:rPr>
              <a:t>3. </a:t>
            </a:r>
            <a:r>
              <a:rPr lang="en-US" sz="1100" dirty="0" err="1">
                <a:latin typeface="Calibri"/>
              </a:rPr>
              <a:t>Holinka</a:t>
            </a:r>
            <a:r>
              <a:rPr lang="en-US" sz="1100" dirty="0">
                <a:latin typeface="Calibri"/>
              </a:rPr>
              <a:t> CF, et al. </a:t>
            </a:r>
            <a:r>
              <a:rPr lang="en-US" sz="1100" i="1" dirty="0" err="1">
                <a:latin typeface="Calibri"/>
              </a:rPr>
              <a:t>Biol</a:t>
            </a:r>
            <a:r>
              <a:rPr lang="en-US" sz="1100" i="1" dirty="0">
                <a:latin typeface="Calibri"/>
              </a:rPr>
              <a:t> </a:t>
            </a:r>
            <a:r>
              <a:rPr lang="en-US" sz="1100" i="1" dirty="0" err="1">
                <a:latin typeface="Calibri"/>
              </a:rPr>
              <a:t>Reprod</a:t>
            </a:r>
            <a:r>
              <a:rPr lang="en-US" sz="1100" i="1" dirty="0">
                <a:latin typeface="Calibri"/>
              </a:rPr>
              <a:t>. </a:t>
            </a:r>
            <a:r>
              <a:rPr lang="en-US" sz="1100" dirty="0">
                <a:latin typeface="Calibri"/>
              </a:rPr>
              <a:t>1980; 4. Qu Q, et al. </a:t>
            </a:r>
            <a:r>
              <a:rPr lang="en-US" sz="1100" i="1" dirty="0">
                <a:latin typeface="Calibri"/>
              </a:rPr>
              <a:t>Endocrinology. </a:t>
            </a:r>
            <a:r>
              <a:rPr lang="en-US" sz="1100" dirty="0">
                <a:latin typeface="Calibri"/>
              </a:rPr>
              <a:t>2000;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67595" y="5949281"/>
            <a:ext cx="1352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/>
              </a:rPr>
              <a:t>* In vivo studies</a:t>
            </a:r>
            <a:endParaRPr lang="fr-FR" sz="1400" dirty="0"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5222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981200" y="152401"/>
            <a:ext cx="81343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fr-FR" altLang="fr-FR" b="1">
                <a:solidFill>
                  <a:srgbClr val="33CCFF"/>
                </a:solidFill>
              </a:rPr>
            </a:br>
            <a:r>
              <a:rPr lang="fr-BE" altLang="fr-FR" b="1">
                <a:solidFill>
                  <a:srgbClr val="33CCFF"/>
                </a:solidFill>
              </a:rPr>
              <a:t>TROUBLES DU SOMMEIL</a:t>
            </a:r>
            <a:endParaRPr lang="fr-FR" altLang="fr-FR" b="1">
              <a:solidFill>
                <a:srgbClr val="33CCFF"/>
              </a:solidFill>
            </a:endParaRP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2590801" y="1524001"/>
            <a:ext cx="6918325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90000"/>
              <a:buFont typeface="Symbol" pitchFamily="18" charset="2"/>
              <a:buChar char="¨"/>
              <a:defRPr/>
            </a:pPr>
            <a:endParaRPr lang="en-US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4038600" y="5959475"/>
            <a:ext cx="559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                     </a:t>
            </a:r>
            <a:endParaRPr lang="fr-FR" sz="14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2294" name="Picture 12" descr="http://www.aquadesign.be/im/news/images/img-2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2133600" cy="2133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14" descr="http://www.serialcreative.fr/dorm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410200" cy="3830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91438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5400000" flipH="1">
            <a:off x="4648200" y="-457200"/>
            <a:ext cx="3810000" cy="7772400"/>
          </a:xfrm>
          <a:prstGeom prst="roundRect">
            <a:avLst>
              <a:gd name="adj" fmla="val 8653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2" name="Group 4"/>
          <p:cNvGraphicFramePr>
            <a:graphicFrameLocks/>
          </p:cNvGraphicFramePr>
          <p:nvPr>
            <p:extLst/>
          </p:nvPr>
        </p:nvGraphicFramePr>
        <p:xfrm>
          <a:off x="2866534" y="1670304"/>
          <a:ext cx="7572867" cy="3328416"/>
        </p:xfrm>
        <a:graphic>
          <a:graphicData uri="http://schemas.openxmlformats.org/drawingml/2006/table">
            <a:tbl>
              <a:tblPr/>
              <a:tblGrid>
                <a:gridCol w="3866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02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Breast tolerability profile similar to placebo following up to 2 years of treatment with CE/BZA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</a:rPr>
                        <a:t>1-3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4" marR="9144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Pooled analysis of SMART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clinical trials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CE 0.45/BZA 20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(n=1585)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(n=1241)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Breast cancer incidence up to 2 years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(per 1000 woman-years)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1.00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(CI 0.00-3.21)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1.40 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(CI 0.00-4.17)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Incidence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of 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eported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b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reast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pain/tenderness up to 12 weeks*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9.8-11.5%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8.1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-11.2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Incidence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of 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bnormal</a:t>
                      </a:r>
                      <a:br>
                        <a:rPr lang="en-US" sz="2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mammogram at month 12</a:t>
                      </a: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2.58%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3.16%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8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Mean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hange in breast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density</a:t>
                      </a:r>
                      <a:br>
                        <a:rPr lang="en-US" sz="20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at month 12 (SMART-5)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–0.38%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–0.32%</a:t>
                      </a:r>
                    </a:p>
                  </a:txBody>
                  <a:tcPr marT="18288" marB="18288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2962" y="332657"/>
            <a:ext cx="8591551" cy="95604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Effects on the Breast</a:t>
            </a:r>
            <a:endParaRPr lang="en-US" sz="360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676401" y="6384522"/>
            <a:ext cx="888905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spAutoFit/>
          </a:bodyPr>
          <a:lstStyle>
            <a:lvl1pPr eaLnBrk="0" hangingPunct="0"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 eaLnBrk="0" hangingPunct="0"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 eaLnBrk="0" hangingPunct="0"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 eaLnBrk="0" hangingPunct="0"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 eaLnBrk="0" hangingPunct="0"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0000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r-FR" sz="1200" dirty="0">
                <a:ea typeface="ヒラギノ角ゴ Pro W3"/>
                <a:cs typeface="ヒラギノ角ゴ Pro W3"/>
              </a:rPr>
              <a:t>*</a:t>
            </a:r>
            <a:r>
              <a:rPr lang="en-US" altLang="fr-FR" sz="1100" dirty="0">
                <a:ea typeface="ヒラギノ角ゴ Pro W3"/>
                <a:cs typeface="ヒラギノ角ゴ Pro W3"/>
              </a:rPr>
              <a:t>Pooled from SMART-1, -2, -4 and -5 (data not collected in SMART-3). </a:t>
            </a:r>
            <a:r>
              <a:rPr lang="en-US" altLang="fr-FR" sz="1100" baseline="30000" dirty="0">
                <a:ea typeface="ヒラギノ角ゴ Pro W3"/>
                <a:cs typeface="ヒラギノ角ゴ Pro W3"/>
              </a:rPr>
              <a:t>† </a:t>
            </a:r>
            <a:r>
              <a:rPr lang="en-US" altLang="fr-FR" sz="1100" dirty="0">
                <a:ea typeface="ヒラギノ角ゴ Pro W3"/>
                <a:cs typeface="ヒラギノ角ゴ Pro W3"/>
              </a:rPr>
              <a:t>n= 186,  and n=182 for BZA/CE 0.45 mg, and placebo respectively.</a:t>
            </a:r>
            <a:br>
              <a:rPr lang="en-US" altLang="fr-FR" sz="1100" dirty="0">
                <a:ea typeface="ヒラギノ角ゴ Pro W3"/>
                <a:cs typeface="ヒラギノ角ゴ Pro W3"/>
              </a:rPr>
            </a:br>
            <a:r>
              <a:rPr lang="en-US" altLang="fr-FR" sz="1100" dirty="0">
                <a:ea typeface="ヒラギノ角ゴ Pro W3"/>
                <a:cs typeface="ヒラギノ角ゴ Pro W3"/>
              </a:rPr>
              <a:t>1. </a:t>
            </a:r>
            <a:r>
              <a:rPr lang="en-US" altLang="fr-FR" sz="1100" dirty="0" err="1">
                <a:ea typeface="ヒラギノ角ゴ Pro W3"/>
                <a:cs typeface="ヒラギノ角ゴ Pro W3"/>
              </a:rPr>
              <a:t>Duavive</a:t>
            </a:r>
            <a:r>
              <a:rPr lang="en-US" altLang="fr-FR" sz="1100" dirty="0">
                <a:ea typeface="ヒラギノ角ゴ Pro W3"/>
                <a:cs typeface="ヒラギノ角ゴ Pro W3"/>
              </a:rPr>
              <a:t> </a:t>
            </a:r>
            <a:r>
              <a:rPr lang="en-US" altLang="fr-FR" sz="1100" dirty="0" err="1">
                <a:ea typeface="ヒラギノ角ゴ Pro W3"/>
                <a:cs typeface="ヒラギノ角ゴ Pro W3"/>
              </a:rPr>
              <a:t>SmPC</a:t>
            </a:r>
            <a:r>
              <a:rPr lang="en-US" altLang="fr-FR" sz="1100" dirty="0">
                <a:ea typeface="ヒラギノ角ゴ Pro W3"/>
                <a:cs typeface="ヒラギノ角ゴ Pro W3"/>
              </a:rPr>
              <a:t> 4/2016; 2. Pickar J, et al. Abstract presented at NAMS 2013; 3. Pinkerton JV, et al. </a:t>
            </a:r>
            <a:r>
              <a:rPr lang="en-US" altLang="fr-FR" sz="1100" i="1" dirty="0">
                <a:ea typeface="ヒラギノ角ゴ Pro W3"/>
                <a:cs typeface="ヒラギノ角ゴ Pro W3"/>
              </a:rPr>
              <a:t>Obstet Gynecol. </a:t>
            </a:r>
            <a:r>
              <a:rPr lang="en-US" altLang="fr-FR" sz="1100" dirty="0">
                <a:ea typeface="ヒラギノ角ゴ Pro W3"/>
                <a:cs typeface="ヒラギノ角ゴ Pro W3"/>
              </a:rPr>
              <a:t>2013;121:959-68; </a:t>
            </a:r>
          </a:p>
        </p:txBody>
      </p:sp>
      <p:pic>
        <p:nvPicPr>
          <p:cNvPr id="9" name="Picture 2" descr="\\psf\Host\Users\aboyd\Desktop\shutterstock_113823580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50363" t="-1" b="53518"/>
          <a:stretch/>
        </p:blipFill>
        <p:spPr bwMode="auto">
          <a:xfrm>
            <a:off x="1523998" y="795647"/>
            <a:ext cx="2685073" cy="5315597"/>
          </a:xfrm>
          <a:prstGeom prst="rect">
            <a:avLst/>
          </a:prstGeom>
          <a:noFill/>
          <a:effectLst/>
          <a:extLst/>
        </p:spPr>
      </p:pic>
      <p:sp>
        <p:nvSpPr>
          <p:cNvPr id="11" name="Right Arrow 10"/>
          <p:cNvSpPr/>
          <p:nvPr/>
        </p:nvSpPr>
        <p:spPr>
          <a:xfrm>
            <a:off x="1905000" y="3352800"/>
            <a:ext cx="869486" cy="685800"/>
          </a:xfrm>
          <a:prstGeom prst="rightArrow">
            <a:avLst/>
          </a:prstGeom>
          <a:gradFill>
            <a:gsLst>
              <a:gs pos="25000">
                <a:schemeClr val="accent2"/>
              </a:gs>
              <a:gs pos="65000">
                <a:schemeClr val="accent2"/>
              </a:gs>
              <a:gs pos="99000">
                <a:schemeClr val="bg1">
                  <a:alpha val="0"/>
                </a:schemeClr>
              </a:gs>
            </a:gsLst>
            <a:path path="circle">
              <a:fillToRect l="100000" t="100000"/>
            </a:path>
          </a:gradFill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410200"/>
            <a:ext cx="7391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chemeClr val="accent1">
                  <a:lumMod val="50000"/>
                </a:schemeClr>
              </a:buClr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The effect of CE/BZA on the risk of breast cancer is currently unknown.  </a:t>
            </a:r>
          </a:p>
          <a:p>
            <a:pPr marL="0" lvl="1">
              <a:buClr>
                <a:schemeClr val="accent1">
                  <a:lumMod val="50000"/>
                </a:schemeClr>
              </a:buClr>
              <a:defRPr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Studies to evaluate CE/BZA safety in the long term are ongoing.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4603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1673" y="3088063"/>
            <a:ext cx="9720073" cy="4079508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87545" y="13817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Prise en charge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Ménopause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36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Ménopa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45" y="675861"/>
            <a:ext cx="4552950" cy="59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006299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Home message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Dépister troubles du climatère</a:t>
            </a:r>
          </a:p>
          <a:p>
            <a:r>
              <a:rPr lang="fr-BE" dirty="0"/>
              <a:t>Dépister les FR et CI (</a:t>
            </a:r>
            <a:r>
              <a:rPr lang="fr-BE" dirty="0" err="1"/>
              <a:t>anamnese</a:t>
            </a:r>
            <a:r>
              <a:rPr lang="fr-BE" dirty="0"/>
              <a:t>, bio, bilan </a:t>
            </a:r>
            <a:r>
              <a:rPr lang="fr-BE" dirty="0" err="1"/>
              <a:t>séno</a:t>
            </a:r>
            <a:r>
              <a:rPr lang="fr-BE" dirty="0"/>
              <a:t>, </a:t>
            </a:r>
            <a:r>
              <a:rPr lang="fr-BE" dirty="0" err="1"/>
              <a:t>densito</a:t>
            </a:r>
            <a:r>
              <a:rPr lang="fr-BE" dirty="0"/>
              <a:t>)</a:t>
            </a:r>
          </a:p>
          <a:p>
            <a:r>
              <a:rPr lang="fr-BE" dirty="0"/>
              <a:t>Proposer le traitement  le plus adapté pour la soulager sans augmenter ses risques personnels</a:t>
            </a:r>
          </a:p>
          <a:p>
            <a:r>
              <a:rPr lang="fr-BE" dirty="0">
                <a:solidFill>
                  <a:srgbClr val="FF0000"/>
                </a:solidFill>
              </a:rPr>
              <a:t>Proposer hygiène de vie : alimentation saine, tabac, activité physique, 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La balance Risque/Bénéfice bascule vers la prise de TSH pour les patientes entre 50 et 60 ans en l’absence de contre indication ( protection CV , </a:t>
            </a:r>
            <a:r>
              <a:rPr lang="fr-BE" dirty="0" err="1"/>
              <a:t>osteoporose</a:t>
            </a:r>
            <a:r>
              <a:rPr lang="fr-BE" dirty="0"/>
              <a:t>, diminution diabète,..) (Recommandations IMS 2016)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18832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Travaillons tous main dans la main pour le bien de nos patientes</a:t>
            </a:r>
          </a:p>
        </p:txBody>
      </p:sp>
      <p:pic>
        <p:nvPicPr>
          <p:cNvPr id="4" name="Espace réservé du contenu 3" descr="El programa 43,19 de FERE-Madrid y las condiciones para que exist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41" y="2286000"/>
            <a:ext cx="6009255" cy="4022725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761290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Merci pour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Sainte Rosalie CHR LIEGE           CHL Luxembourg                  </a:t>
            </a:r>
            <a:r>
              <a:rPr lang="fr-BE" sz="1400" dirty="0"/>
              <a:t>Espace </a:t>
            </a:r>
            <a:r>
              <a:rPr lang="fr-BE" sz="1400" dirty="0" err="1"/>
              <a:t>Medical</a:t>
            </a:r>
            <a:r>
              <a:rPr lang="fr-BE" sz="1400" dirty="0"/>
              <a:t> Femme Libramont        </a:t>
            </a:r>
          </a:p>
        </p:txBody>
      </p:sp>
      <p:pic>
        <p:nvPicPr>
          <p:cNvPr id="2050" name="Picture 2" descr="fb90d917-c087-4ebf-a072-790483ef9cff@eurprd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9" y="2618512"/>
            <a:ext cx="3128771" cy="169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ésultat de recherche d'images pour &quot;CHL maternité luxembourg&quot;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42" y="2691118"/>
            <a:ext cx="2581275" cy="15542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60" y="2691117"/>
            <a:ext cx="2628900" cy="1626883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41258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6335714" y="1989138"/>
            <a:ext cx="3792537" cy="43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b="1">
                <a:solidFill>
                  <a:schemeClr val="tx2"/>
                </a:solidFill>
              </a:rPr>
              <a:t>SYMPTOMES UROGENITAUX</a:t>
            </a:r>
            <a:endParaRPr lang="nl-BE" altLang="fr-FR" b="1">
              <a:solidFill>
                <a:schemeClr val="tx2"/>
              </a:solidFill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1"/>
            <a:ext cx="40386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24001"/>
            <a:ext cx="26590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8" descr="http://jammiii.free.fr/photo/affiche/toilettesvi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00588"/>
            <a:ext cx="1600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320167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050"/>
          <p:cNvSpPr>
            <a:spLocks noChangeArrowheads="1"/>
          </p:cNvSpPr>
          <p:nvPr/>
        </p:nvSpPr>
        <p:spPr bwMode="auto">
          <a:xfrm>
            <a:off x="6335714" y="1989138"/>
            <a:ext cx="3792537" cy="43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n-US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339" name="Rectangle 2051"/>
          <p:cNvSpPr>
            <a:spLocks noChangeArrowheads="1"/>
          </p:cNvSpPr>
          <p:nvPr/>
        </p:nvSpPr>
        <p:spPr bwMode="auto">
          <a:xfrm>
            <a:off x="1524000" y="0"/>
            <a:ext cx="9144000" cy="17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b="1">
                <a:solidFill>
                  <a:schemeClr val="tx2"/>
                </a:solidFill>
              </a:rPr>
              <a:t>SYMPTOMES OSTEOARTICULAIRES</a:t>
            </a:r>
            <a:endParaRPr lang="nl-BE" altLang="fr-FR" b="1">
              <a:solidFill>
                <a:schemeClr val="tx2"/>
              </a:solidFill>
            </a:endParaRPr>
          </a:p>
        </p:txBody>
      </p:sp>
      <p:pic>
        <p:nvPicPr>
          <p:cNvPr id="14341" name="Picture 2057" descr="http://tbn0.google.com/images?q=tbn:S6Me4NaBjBYM1M:http://www.gesunde-lebensfuehrung.com/uploads/pics/gelenk_0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2503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61" descr="http://tbn0.google.com/images?q=tbn:UGycQHZ3hpw_xM:http://www.phytoestrol.de/Graphic/osteoporose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1981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063" descr="http://www.snowbirds.org/csanews/french/10/images/osteoRu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1"/>
            <a:ext cx="22431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04372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Rot="1"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5400">
                <a:solidFill>
                  <a:schemeClr val="tx2"/>
                </a:solidFill>
              </a:rPr>
              <a:t>Symptoms</a:t>
            </a: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4127500" y="1865313"/>
            <a:ext cx="3911600" cy="2559050"/>
            <a:chOff x="1657" y="1157"/>
            <a:chExt cx="2464" cy="1612"/>
          </a:xfrm>
        </p:grpSpPr>
        <p:sp>
          <p:nvSpPr>
            <p:cNvPr id="15482" name="Rectangle 7"/>
            <p:cNvSpPr>
              <a:spLocks noChangeArrowheads="1"/>
            </p:cNvSpPr>
            <p:nvPr/>
          </p:nvSpPr>
          <p:spPr bwMode="auto">
            <a:xfrm>
              <a:off x="1657" y="1157"/>
              <a:ext cx="2464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3" name="Rectangle 8"/>
            <p:cNvSpPr>
              <a:spLocks noChangeArrowheads="1"/>
            </p:cNvSpPr>
            <p:nvPr/>
          </p:nvSpPr>
          <p:spPr bwMode="auto">
            <a:xfrm>
              <a:off x="1657" y="1162"/>
              <a:ext cx="2464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4" name="Rectangle 9"/>
            <p:cNvSpPr>
              <a:spLocks noChangeArrowheads="1"/>
            </p:cNvSpPr>
            <p:nvPr/>
          </p:nvSpPr>
          <p:spPr bwMode="auto">
            <a:xfrm>
              <a:off x="1657" y="1166"/>
              <a:ext cx="2464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5" name="Rectangle 10"/>
            <p:cNvSpPr>
              <a:spLocks noChangeArrowheads="1"/>
            </p:cNvSpPr>
            <p:nvPr/>
          </p:nvSpPr>
          <p:spPr bwMode="auto">
            <a:xfrm>
              <a:off x="1657" y="1171"/>
              <a:ext cx="2464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6" name="Rectangle 11"/>
            <p:cNvSpPr>
              <a:spLocks noChangeArrowheads="1"/>
            </p:cNvSpPr>
            <p:nvPr/>
          </p:nvSpPr>
          <p:spPr bwMode="auto">
            <a:xfrm>
              <a:off x="1657" y="1176"/>
              <a:ext cx="2464" cy="4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7" name="Rectangle 12"/>
            <p:cNvSpPr>
              <a:spLocks noChangeArrowheads="1"/>
            </p:cNvSpPr>
            <p:nvPr/>
          </p:nvSpPr>
          <p:spPr bwMode="auto">
            <a:xfrm>
              <a:off x="1657" y="1180"/>
              <a:ext cx="2464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8" name="Rectangle 13"/>
            <p:cNvSpPr>
              <a:spLocks noChangeArrowheads="1"/>
            </p:cNvSpPr>
            <p:nvPr/>
          </p:nvSpPr>
          <p:spPr bwMode="auto">
            <a:xfrm>
              <a:off x="1657" y="1185"/>
              <a:ext cx="2464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89" name="Rectangle 14"/>
            <p:cNvSpPr>
              <a:spLocks noChangeArrowheads="1"/>
            </p:cNvSpPr>
            <p:nvPr/>
          </p:nvSpPr>
          <p:spPr bwMode="auto">
            <a:xfrm>
              <a:off x="1657" y="1190"/>
              <a:ext cx="2464" cy="4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0" name="Rectangle 15"/>
            <p:cNvSpPr>
              <a:spLocks noChangeArrowheads="1"/>
            </p:cNvSpPr>
            <p:nvPr/>
          </p:nvSpPr>
          <p:spPr bwMode="auto">
            <a:xfrm>
              <a:off x="1657" y="1194"/>
              <a:ext cx="2464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1" name="Rectangle 16"/>
            <p:cNvSpPr>
              <a:spLocks noChangeArrowheads="1"/>
            </p:cNvSpPr>
            <p:nvPr/>
          </p:nvSpPr>
          <p:spPr bwMode="auto">
            <a:xfrm>
              <a:off x="1657" y="1199"/>
              <a:ext cx="2464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2" name="Rectangle 17"/>
            <p:cNvSpPr>
              <a:spLocks noChangeArrowheads="1"/>
            </p:cNvSpPr>
            <p:nvPr/>
          </p:nvSpPr>
          <p:spPr bwMode="auto">
            <a:xfrm>
              <a:off x="1657" y="1204"/>
              <a:ext cx="2464" cy="4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3" name="Rectangle 18"/>
            <p:cNvSpPr>
              <a:spLocks noChangeArrowheads="1"/>
            </p:cNvSpPr>
            <p:nvPr/>
          </p:nvSpPr>
          <p:spPr bwMode="auto">
            <a:xfrm>
              <a:off x="1657" y="1208"/>
              <a:ext cx="2464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4" name="Rectangle 19"/>
            <p:cNvSpPr>
              <a:spLocks noChangeArrowheads="1"/>
            </p:cNvSpPr>
            <p:nvPr/>
          </p:nvSpPr>
          <p:spPr bwMode="auto">
            <a:xfrm>
              <a:off x="1657" y="1213"/>
              <a:ext cx="2464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5" name="Rectangle 20"/>
            <p:cNvSpPr>
              <a:spLocks noChangeArrowheads="1"/>
            </p:cNvSpPr>
            <p:nvPr/>
          </p:nvSpPr>
          <p:spPr bwMode="auto">
            <a:xfrm>
              <a:off x="1657" y="1218"/>
              <a:ext cx="2464" cy="4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6" name="Rectangle 21"/>
            <p:cNvSpPr>
              <a:spLocks noChangeArrowheads="1"/>
            </p:cNvSpPr>
            <p:nvPr/>
          </p:nvSpPr>
          <p:spPr bwMode="auto">
            <a:xfrm>
              <a:off x="1657" y="1222"/>
              <a:ext cx="2464" cy="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7" name="Rectangle 22"/>
            <p:cNvSpPr>
              <a:spLocks noChangeArrowheads="1"/>
            </p:cNvSpPr>
            <p:nvPr/>
          </p:nvSpPr>
          <p:spPr bwMode="auto">
            <a:xfrm>
              <a:off x="1657" y="1227"/>
              <a:ext cx="2464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8" name="Rectangle 23"/>
            <p:cNvSpPr>
              <a:spLocks noChangeArrowheads="1"/>
            </p:cNvSpPr>
            <p:nvPr/>
          </p:nvSpPr>
          <p:spPr bwMode="auto">
            <a:xfrm>
              <a:off x="1657" y="1232"/>
              <a:ext cx="2464" cy="4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499" name="Rectangle 24"/>
            <p:cNvSpPr>
              <a:spLocks noChangeArrowheads="1"/>
            </p:cNvSpPr>
            <p:nvPr/>
          </p:nvSpPr>
          <p:spPr bwMode="auto">
            <a:xfrm>
              <a:off x="1657" y="1236"/>
              <a:ext cx="2464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0" name="Rectangle 25"/>
            <p:cNvSpPr>
              <a:spLocks noChangeArrowheads="1"/>
            </p:cNvSpPr>
            <p:nvPr/>
          </p:nvSpPr>
          <p:spPr bwMode="auto">
            <a:xfrm>
              <a:off x="1657" y="1241"/>
              <a:ext cx="2464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1" name="Rectangle 26"/>
            <p:cNvSpPr>
              <a:spLocks noChangeArrowheads="1"/>
            </p:cNvSpPr>
            <p:nvPr/>
          </p:nvSpPr>
          <p:spPr bwMode="auto">
            <a:xfrm>
              <a:off x="1657" y="1246"/>
              <a:ext cx="2464" cy="4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2" name="Rectangle 27"/>
            <p:cNvSpPr>
              <a:spLocks noChangeArrowheads="1"/>
            </p:cNvSpPr>
            <p:nvPr/>
          </p:nvSpPr>
          <p:spPr bwMode="auto">
            <a:xfrm>
              <a:off x="1657" y="1250"/>
              <a:ext cx="2464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3" name="Rectangle 28"/>
            <p:cNvSpPr>
              <a:spLocks noChangeArrowheads="1"/>
            </p:cNvSpPr>
            <p:nvPr/>
          </p:nvSpPr>
          <p:spPr bwMode="auto">
            <a:xfrm>
              <a:off x="1657" y="1255"/>
              <a:ext cx="2464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4" name="Rectangle 29"/>
            <p:cNvSpPr>
              <a:spLocks noChangeArrowheads="1"/>
            </p:cNvSpPr>
            <p:nvPr/>
          </p:nvSpPr>
          <p:spPr bwMode="auto">
            <a:xfrm>
              <a:off x="1657" y="1260"/>
              <a:ext cx="2464" cy="4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5" name="Rectangle 30"/>
            <p:cNvSpPr>
              <a:spLocks noChangeArrowheads="1"/>
            </p:cNvSpPr>
            <p:nvPr/>
          </p:nvSpPr>
          <p:spPr bwMode="auto">
            <a:xfrm>
              <a:off x="1657" y="1264"/>
              <a:ext cx="2464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6" name="Rectangle 31"/>
            <p:cNvSpPr>
              <a:spLocks noChangeArrowheads="1"/>
            </p:cNvSpPr>
            <p:nvPr/>
          </p:nvSpPr>
          <p:spPr bwMode="auto">
            <a:xfrm>
              <a:off x="1657" y="1269"/>
              <a:ext cx="2464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7" name="Rectangle 32"/>
            <p:cNvSpPr>
              <a:spLocks noChangeArrowheads="1"/>
            </p:cNvSpPr>
            <p:nvPr/>
          </p:nvSpPr>
          <p:spPr bwMode="auto">
            <a:xfrm>
              <a:off x="1657" y="1274"/>
              <a:ext cx="2464" cy="4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8" name="Rectangle 33"/>
            <p:cNvSpPr>
              <a:spLocks noChangeArrowheads="1"/>
            </p:cNvSpPr>
            <p:nvPr/>
          </p:nvSpPr>
          <p:spPr bwMode="auto">
            <a:xfrm>
              <a:off x="1657" y="1278"/>
              <a:ext cx="2464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09" name="Rectangle 34"/>
            <p:cNvSpPr>
              <a:spLocks noChangeArrowheads="1"/>
            </p:cNvSpPr>
            <p:nvPr/>
          </p:nvSpPr>
          <p:spPr bwMode="auto">
            <a:xfrm>
              <a:off x="1657" y="1283"/>
              <a:ext cx="2464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0" name="Rectangle 35"/>
            <p:cNvSpPr>
              <a:spLocks noChangeArrowheads="1"/>
            </p:cNvSpPr>
            <p:nvPr/>
          </p:nvSpPr>
          <p:spPr bwMode="auto">
            <a:xfrm>
              <a:off x="1657" y="1288"/>
              <a:ext cx="2464" cy="4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1" name="Rectangle 36"/>
            <p:cNvSpPr>
              <a:spLocks noChangeArrowheads="1"/>
            </p:cNvSpPr>
            <p:nvPr/>
          </p:nvSpPr>
          <p:spPr bwMode="auto">
            <a:xfrm>
              <a:off x="1657" y="1157"/>
              <a:ext cx="2464" cy="13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2" name="Rectangle 37"/>
            <p:cNvSpPr>
              <a:spLocks noChangeArrowheads="1"/>
            </p:cNvSpPr>
            <p:nvPr/>
          </p:nvSpPr>
          <p:spPr bwMode="auto">
            <a:xfrm>
              <a:off x="1657" y="1409"/>
              <a:ext cx="1714" cy="4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3" name="Rectangle 38"/>
            <p:cNvSpPr>
              <a:spLocks noChangeArrowheads="1"/>
            </p:cNvSpPr>
            <p:nvPr/>
          </p:nvSpPr>
          <p:spPr bwMode="auto">
            <a:xfrm>
              <a:off x="1657" y="1413"/>
              <a:ext cx="1714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4" name="Rectangle 39"/>
            <p:cNvSpPr>
              <a:spLocks noChangeArrowheads="1"/>
            </p:cNvSpPr>
            <p:nvPr/>
          </p:nvSpPr>
          <p:spPr bwMode="auto">
            <a:xfrm>
              <a:off x="1657" y="1418"/>
              <a:ext cx="1714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5" name="Rectangle 40"/>
            <p:cNvSpPr>
              <a:spLocks noChangeArrowheads="1"/>
            </p:cNvSpPr>
            <p:nvPr/>
          </p:nvSpPr>
          <p:spPr bwMode="auto">
            <a:xfrm>
              <a:off x="1657" y="1423"/>
              <a:ext cx="1714" cy="4"/>
            </a:xfrm>
            <a:prstGeom prst="rect">
              <a:avLst/>
            </a:prstGeom>
            <a:solidFill>
              <a:srgbClr val="254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6" name="Rectangle 41"/>
            <p:cNvSpPr>
              <a:spLocks noChangeArrowheads="1"/>
            </p:cNvSpPr>
            <p:nvPr/>
          </p:nvSpPr>
          <p:spPr bwMode="auto">
            <a:xfrm>
              <a:off x="1657" y="1427"/>
              <a:ext cx="1714" cy="5"/>
            </a:xfrm>
            <a:prstGeom prst="rect">
              <a:avLst/>
            </a:prstGeom>
            <a:solidFill>
              <a:srgbClr val="274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7" name="Rectangle 42"/>
            <p:cNvSpPr>
              <a:spLocks noChangeArrowheads="1"/>
            </p:cNvSpPr>
            <p:nvPr/>
          </p:nvSpPr>
          <p:spPr bwMode="auto">
            <a:xfrm>
              <a:off x="1657" y="1432"/>
              <a:ext cx="1714" cy="5"/>
            </a:xfrm>
            <a:prstGeom prst="rect">
              <a:avLst/>
            </a:prstGeom>
            <a:solidFill>
              <a:srgbClr val="295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8" name="Rectangle 43"/>
            <p:cNvSpPr>
              <a:spLocks noChangeArrowheads="1"/>
            </p:cNvSpPr>
            <p:nvPr/>
          </p:nvSpPr>
          <p:spPr bwMode="auto">
            <a:xfrm>
              <a:off x="1657" y="1437"/>
              <a:ext cx="1714" cy="4"/>
            </a:xfrm>
            <a:prstGeom prst="rect">
              <a:avLst/>
            </a:prstGeom>
            <a:solidFill>
              <a:srgbClr val="2B5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19" name="Rectangle 44"/>
            <p:cNvSpPr>
              <a:spLocks noChangeArrowheads="1"/>
            </p:cNvSpPr>
            <p:nvPr/>
          </p:nvSpPr>
          <p:spPr bwMode="auto">
            <a:xfrm>
              <a:off x="1657" y="1441"/>
              <a:ext cx="1714" cy="5"/>
            </a:xfrm>
            <a:prstGeom prst="rect">
              <a:avLst/>
            </a:prstGeom>
            <a:solidFill>
              <a:srgbClr val="2D5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0" name="Rectangle 45"/>
            <p:cNvSpPr>
              <a:spLocks noChangeArrowheads="1"/>
            </p:cNvSpPr>
            <p:nvPr/>
          </p:nvSpPr>
          <p:spPr bwMode="auto">
            <a:xfrm>
              <a:off x="1657" y="1446"/>
              <a:ext cx="1714" cy="5"/>
            </a:xfrm>
            <a:prstGeom prst="rect">
              <a:avLst/>
            </a:prstGeom>
            <a:solidFill>
              <a:srgbClr val="2E5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1" name="Rectangle 46"/>
            <p:cNvSpPr>
              <a:spLocks noChangeArrowheads="1"/>
            </p:cNvSpPr>
            <p:nvPr/>
          </p:nvSpPr>
          <p:spPr bwMode="auto">
            <a:xfrm>
              <a:off x="1657" y="1451"/>
              <a:ext cx="1714" cy="4"/>
            </a:xfrm>
            <a:prstGeom prst="rect">
              <a:avLst/>
            </a:prstGeom>
            <a:solidFill>
              <a:srgbClr val="2F5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2" name="Rectangle 47"/>
            <p:cNvSpPr>
              <a:spLocks noChangeArrowheads="1"/>
            </p:cNvSpPr>
            <p:nvPr/>
          </p:nvSpPr>
          <p:spPr bwMode="auto">
            <a:xfrm>
              <a:off x="1657" y="1455"/>
              <a:ext cx="1714" cy="5"/>
            </a:xfrm>
            <a:prstGeom prst="rect">
              <a:avLst/>
            </a:prstGeom>
            <a:solidFill>
              <a:srgbClr val="316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3" name="Rectangle 48"/>
            <p:cNvSpPr>
              <a:spLocks noChangeArrowheads="1"/>
            </p:cNvSpPr>
            <p:nvPr/>
          </p:nvSpPr>
          <p:spPr bwMode="auto">
            <a:xfrm>
              <a:off x="1657" y="1460"/>
              <a:ext cx="1714" cy="5"/>
            </a:xfrm>
            <a:prstGeom prst="rect">
              <a:avLst/>
            </a:prstGeom>
            <a:solidFill>
              <a:srgbClr val="326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4" name="Rectangle 49"/>
            <p:cNvSpPr>
              <a:spLocks noChangeArrowheads="1"/>
            </p:cNvSpPr>
            <p:nvPr/>
          </p:nvSpPr>
          <p:spPr bwMode="auto">
            <a:xfrm>
              <a:off x="1657" y="1465"/>
              <a:ext cx="1714" cy="4"/>
            </a:xfrm>
            <a:prstGeom prst="rect">
              <a:avLst/>
            </a:prstGeom>
            <a:solidFill>
              <a:srgbClr val="326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5" name="Rectangle 50"/>
            <p:cNvSpPr>
              <a:spLocks noChangeArrowheads="1"/>
            </p:cNvSpPr>
            <p:nvPr/>
          </p:nvSpPr>
          <p:spPr bwMode="auto">
            <a:xfrm>
              <a:off x="1657" y="1469"/>
              <a:ext cx="1714" cy="9"/>
            </a:xfrm>
            <a:prstGeom prst="rect">
              <a:avLst/>
            </a:prstGeom>
            <a:solidFill>
              <a:srgbClr val="336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6" name="Rectangle 51"/>
            <p:cNvSpPr>
              <a:spLocks noChangeArrowheads="1"/>
            </p:cNvSpPr>
            <p:nvPr/>
          </p:nvSpPr>
          <p:spPr bwMode="auto">
            <a:xfrm>
              <a:off x="1657" y="1478"/>
              <a:ext cx="1714" cy="5"/>
            </a:xfrm>
            <a:prstGeom prst="rect">
              <a:avLst/>
            </a:prstGeom>
            <a:solidFill>
              <a:srgbClr val="326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7" name="Rectangle 52"/>
            <p:cNvSpPr>
              <a:spLocks noChangeArrowheads="1"/>
            </p:cNvSpPr>
            <p:nvPr/>
          </p:nvSpPr>
          <p:spPr bwMode="auto">
            <a:xfrm>
              <a:off x="1657" y="1483"/>
              <a:ext cx="1714" cy="5"/>
            </a:xfrm>
            <a:prstGeom prst="rect">
              <a:avLst/>
            </a:prstGeom>
            <a:solidFill>
              <a:srgbClr val="326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8" name="Rectangle 53"/>
            <p:cNvSpPr>
              <a:spLocks noChangeArrowheads="1"/>
            </p:cNvSpPr>
            <p:nvPr/>
          </p:nvSpPr>
          <p:spPr bwMode="auto">
            <a:xfrm>
              <a:off x="1657" y="1488"/>
              <a:ext cx="1714" cy="4"/>
            </a:xfrm>
            <a:prstGeom prst="rect">
              <a:avLst/>
            </a:prstGeom>
            <a:solidFill>
              <a:srgbClr val="316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29" name="Rectangle 54"/>
            <p:cNvSpPr>
              <a:spLocks noChangeArrowheads="1"/>
            </p:cNvSpPr>
            <p:nvPr/>
          </p:nvSpPr>
          <p:spPr bwMode="auto">
            <a:xfrm>
              <a:off x="1657" y="1492"/>
              <a:ext cx="1714" cy="5"/>
            </a:xfrm>
            <a:prstGeom prst="rect">
              <a:avLst/>
            </a:prstGeom>
            <a:solidFill>
              <a:srgbClr val="2F5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0" name="Rectangle 55"/>
            <p:cNvSpPr>
              <a:spLocks noChangeArrowheads="1"/>
            </p:cNvSpPr>
            <p:nvPr/>
          </p:nvSpPr>
          <p:spPr bwMode="auto">
            <a:xfrm>
              <a:off x="1657" y="1497"/>
              <a:ext cx="1714" cy="5"/>
            </a:xfrm>
            <a:prstGeom prst="rect">
              <a:avLst/>
            </a:prstGeom>
            <a:solidFill>
              <a:srgbClr val="2E5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1" name="Rectangle 56"/>
            <p:cNvSpPr>
              <a:spLocks noChangeArrowheads="1"/>
            </p:cNvSpPr>
            <p:nvPr/>
          </p:nvSpPr>
          <p:spPr bwMode="auto">
            <a:xfrm>
              <a:off x="1657" y="1502"/>
              <a:ext cx="1714" cy="4"/>
            </a:xfrm>
            <a:prstGeom prst="rect">
              <a:avLst/>
            </a:prstGeom>
            <a:solidFill>
              <a:srgbClr val="2D5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2" name="Rectangle 57"/>
            <p:cNvSpPr>
              <a:spLocks noChangeArrowheads="1"/>
            </p:cNvSpPr>
            <p:nvPr/>
          </p:nvSpPr>
          <p:spPr bwMode="auto">
            <a:xfrm>
              <a:off x="1657" y="1506"/>
              <a:ext cx="1714" cy="5"/>
            </a:xfrm>
            <a:prstGeom prst="rect">
              <a:avLst/>
            </a:prstGeom>
            <a:solidFill>
              <a:srgbClr val="2B5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3" name="Rectangle 58"/>
            <p:cNvSpPr>
              <a:spLocks noChangeArrowheads="1"/>
            </p:cNvSpPr>
            <p:nvPr/>
          </p:nvSpPr>
          <p:spPr bwMode="auto">
            <a:xfrm>
              <a:off x="1657" y="1511"/>
              <a:ext cx="1714" cy="5"/>
            </a:xfrm>
            <a:prstGeom prst="rect">
              <a:avLst/>
            </a:prstGeom>
            <a:solidFill>
              <a:srgbClr val="295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4" name="Rectangle 59"/>
            <p:cNvSpPr>
              <a:spLocks noChangeArrowheads="1"/>
            </p:cNvSpPr>
            <p:nvPr/>
          </p:nvSpPr>
          <p:spPr bwMode="auto">
            <a:xfrm>
              <a:off x="1657" y="1516"/>
              <a:ext cx="1714" cy="4"/>
            </a:xfrm>
            <a:prstGeom prst="rect">
              <a:avLst/>
            </a:prstGeom>
            <a:solidFill>
              <a:srgbClr val="274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5" name="Rectangle 60"/>
            <p:cNvSpPr>
              <a:spLocks noChangeArrowheads="1"/>
            </p:cNvSpPr>
            <p:nvPr/>
          </p:nvSpPr>
          <p:spPr bwMode="auto">
            <a:xfrm>
              <a:off x="1657" y="1520"/>
              <a:ext cx="1714" cy="5"/>
            </a:xfrm>
            <a:prstGeom prst="rect">
              <a:avLst/>
            </a:prstGeom>
            <a:solidFill>
              <a:srgbClr val="254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6" name="Rectangle 61"/>
            <p:cNvSpPr>
              <a:spLocks noChangeArrowheads="1"/>
            </p:cNvSpPr>
            <p:nvPr/>
          </p:nvSpPr>
          <p:spPr bwMode="auto">
            <a:xfrm>
              <a:off x="1657" y="1525"/>
              <a:ext cx="1714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7" name="Rectangle 62"/>
            <p:cNvSpPr>
              <a:spLocks noChangeArrowheads="1"/>
            </p:cNvSpPr>
            <p:nvPr/>
          </p:nvSpPr>
          <p:spPr bwMode="auto">
            <a:xfrm>
              <a:off x="1657" y="1530"/>
              <a:ext cx="1714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8" name="Rectangle 63"/>
            <p:cNvSpPr>
              <a:spLocks noChangeArrowheads="1"/>
            </p:cNvSpPr>
            <p:nvPr/>
          </p:nvSpPr>
          <p:spPr bwMode="auto">
            <a:xfrm>
              <a:off x="1657" y="1534"/>
              <a:ext cx="1714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39" name="Rectangle 64"/>
            <p:cNvSpPr>
              <a:spLocks noChangeArrowheads="1"/>
            </p:cNvSpPr>
            <p:nvPr/>
          </p:nvSpPr>
          <p:spPr bwMode="auto">
            <a:xfrm>
              <a:off x="1657" y="1409"/>
              <a:ext cx="1714" cy="130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0" name="Rectangle 65"/>
            <p:cNvSpPr>
              <a:spLocks noChangeArrowheads="1"/>
            </p:cNvSpPr>
            <p:nvPr/>
          </p:nvSpPr>
          <p:spPr bwMode="auto">
            <a:xfrm>
              <a:off x="1657" y="1656"/>
              <a:ext cx="1560" cy="4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1" name="Rectangle 66"/>
            <p:cNvSpPr>
              <a:spLocks noChangeArrowheads="1"/>
            </p:cNvSpPr>
            <p:nvPr/>
          </p:nvSpPr>
          <p:spPr bwMode="auto">
            <a:xfrm>
              <a:off x="1657" y="1660"/>
              <a:ext cx="1560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2" name="Rectangle 67"/>
            <p:cNvSpPr>
              <a:spLocks noChangeArrowheads="1"/>
            </p:cNvSpPr>
            <p:nvPr/>
          </p:nvSpPr>
          <p:spPr bwMode="auto">
            <a:xfrm>
              <a:off x="1657" y="1665"/>
              <a:ext cx="1560" cy="4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3" name="Rectangle 68"/>
            <p:cNvSpPr>
              <a:spLocks noChangeArrowheads="1"/>
            </p:cNvSpPr>
            <p:nvPr/>
          </p:nvSpPr>
          <p:spPr bwMode="auto">
            <a:xfrm>
              <a:off x="1657" y="1669"/>
              <a:ext cx="1560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4" name="Rectangle 69"/>
            <p:cNvSpPr>
              <a:spLocks noChangeArrowheads="1"/>
            </p:cNvSpPr>
            <p:nvPr/>
          </p:nvSpPr>
          <p:spPr bwMode="auto">
            <a:xfrm>
              <a:off x="1657" y="1674"/>
              <a:ext cx="1560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5" name="Rectangle 70"/>
            <p:cNvSpPr>
              <a:spLocks noChangeArrowheads="1"/>
            </p:cNvSpPr>
            <p:nvPr/>
          </p:nvSpPr>
          <p:spPr bwMode="auto">
            <a:xfrm>
              <a:off x="1657" y="1679"/>
              <a:ext cx="1560" cy="4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6" name="Rectangle 71"/>
            <p:cNvSpPr>
              <a:spLocks noChangeArrowheads="1"/>
            </p:cNvSpPr>
            <p:nvPr/>
          </p:nvSpPr>
          <p:spPr bwMode="auto">
            <a:xfrm>
              <a:off x="1657" y="1683"/>
              <a:ext cx="1560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7" name="Rectangle 72"/>
            <p:cNvSpPr>
              <a:spLocks noChangeArrowheads="1"/>
            </p:cNvSpPr>
            <p:nvPr/>
          </p:nvSpPr>
          <p:spPr bwMode="auto">
            <a:xfrm>
              <a:off x="1657" y="1688"/>
              <a:ext cx="1560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8" name="Rectangle 73"/>
            <p:cNvSpPr>
              <a:spLocks noChangeArrowheads="1"/>
            </p:cNvSpPr>
            <p:nvPr/>
          </p:nvSpPr>
          <p:spPr bwMode="auto">
            <a:xfrm>
              <a:off x="1657" y="1693"/>
              <a:ext cx="1560" cy="4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49" name="Rectangle 74"/>
            <p:cNvSpPr>
              <a:spLocks noChangeArrowheads="1"/>
            </p:cNvSpPr>
            <p:nvPr/>
          </p:nvSpPr>
          <p:spPr bwMode="auto">
            <a:xfrm>
              <a:off x="1657" y="1697"/>
              <a:ext cx="1560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0" name="Rectangle 75"/>
            <p:cNvSpPr>
              <a:spLocks noChangeArrowheads="1"/>
            </p:cNvSpPr>
            <p:nvPr/>
          </p:nvSpPr>
          <p:spPr bwMode="auto">
            <a:xfrm>
              <a:off x="1657" y="1702"/>
              <a:ext cx="1560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1" name="Rectangle 76"/>
            <p:cNvSpPr>
              <a:spLocks noChangeArrowheads="1"/>
            </p:cNvSpPr>
            <p:nvPr/>
          </p:nvSpPr>
          <p:spPr bwMode="auto">
            <a:xfrm>
              <a:off x="1657" y="1707"/>
              <a:ext cx="1560" cy="4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2" name="Rectangle 77"/>
            <p:cNvSpPr>
              <a:spLocks noChangeArrowheads="1"/>
            </p:cNvSpPr>
            <p:nvPr/>
          </p:nvSpPr>
          <p:spPr bwMode="auto">
            <a:xfrm>
              <a:off x="1657" y="1711"/>
              <a:ext cx="1560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3" name="Rectangle 78"/>
            <p:cNvSpPr>
              <a:spLocks noChangeArrowheads="1"/>
            </p:cNvSpPr>
            <p:nvPr/>
          </p:nvSpPr>
          <p:spPr bwMode="auto">
            <a:xfrm>
              <a:off x="1657" y="1716"/>
              <a:ext cx="1560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4" name="Rectangle 79"/>
            <p:cNvSpPr>
              <a:spLocks noChangeArrowheads="1"/>
            </p:cNvSpPr>
            <p:nvPr/>
          </p:nvSpPr>
          <p:spPr bwMode="auto">
            <a:xfrm>
              <a:off x="1657" y="1721"/>
              <a:ext cx="1560" cy="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5" name="Rectangle 80"/>
            <p:cNvSpPr>
              <a:spLocks noChangeArrowheads="1"/>
            </p:cNvSpPr>
            <p:nvPr/>
          </p:nvSpPr>
          <p:spPr bwMode="auto">
            <a:xfrm>
              <a:off x="1657" y="1725"/>
              <a:ext cx="1560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6" name="Rectangle 81"/>
            <p:cNvSpPr>
              <a:spLocks noChangeArrowheads="1"/>
            </p:cNvSpPr>
            <p:nvPr/>
          </p:nvSpPr>
          <p:spPr bwMode="auto">
            <a:xfrm>
              <a:off x="1657" y="1730"/>
              <a:ext cx="1560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7" name="Rectangle 82"/>
            <p:cNvSpPr>
              <a:spLocks noChangeArrowheads="1"/>
            </p:cNvSpPr>
            <p:nvPr/>
          </p:nvSpPr>
          <p:spPr bwMode="auto">
            <a:xfrm>
              <a:off x="1657" y="1735"/>
              <a:ext cx="1560" cy="4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8" name="Rectangle 83"/>
            <p:cNvSpPr>
              <a:spLocks noChangeArrowheads="1"/>
            </p:cNvSpPr>
            <p:nvPr/>
          </p:nvSpPr>
          <p:spPr bwMode="auto">
            <a:xfrm>
              <a:off x="1657" y="1739"/>
              <a:ext cx="1560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59" name="Rectangle 84"/>
            <p:cNvSpPr>
              <a:spLocks noChangeArrowheads="1"/>
            </p:cNvSpPr>
            <p:nvPr/>
          </p:nvSpPr>
          <p:spPr bwMode="auto">
            <a:xfrm>
              <a:off x="1657" y="1744"/>
              <a:ext cx="1560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0" name="Rectangle 85"/>
            <p:cNvSpPr>
              <a:spLocks noChangeArrowheads="1"/>
            </p:cNvSpPr>
            <p:nvPr/>
          </p:nvSpPr>
          <p:spPr bwMode="auto">
            <a:xfrm>
              <a:off x="1657" y="1749"/>
              <a:ext cx="1560" cy="4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1" name="Rectangle 86"/>
            <p:cNvSpPr>
              <a:spLocks noChangeArrowheads="1"/>
            </p:cNvSpPr>
            <p:nvPr/>
          </p:nvSpPr>
          <p:spPr bwMode="auto">
            <a:xfrm>
              <a:off x="1657" y="1753"/>
              <a:ext cx="1560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2" name="Rectangle 87"/>
            <p:cNvSpPr>
              <a:spLocks noChangeArrowheads="1"/>
            </p:cNvSpPr>
            <p:nvPr/>
          </p:nvSpPr>
          <p:spPr bwMode="auto">
            <a:xfrm>
              <a:off x="1657" y="1758"/>
              <a:ext cx="1560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3" name="Rectangle 88"/>
            <p:cNvSpPr>
              <a:spLocks noChangeArrowheads="1"/>
            </p:cNvSpPr>
            <p:nvPr/>
          </p:nvSpPr>
          <p:spPr bwMode="auto">
            <a:xfrm>
              <a:off x="1657" y="1763"/>
              <a:ext cx="1560" cy="4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4" name="Rectangle 89"/>
            <p:cNvSpPr>
              <a:spLocks noChangeArrowheads="1"/>
            </p:cNvSpPr>
            <p:nvPr/>
          </p:nvSpPr>
          <p:spPr bwMode="auto">
            <a:xfrm>
              <a:off x="1657" y="1767"/>
              <a:ext cx="1560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5" name="Rectangle 90"/>
            <p:cNvSpPr>
              <a:spLocks noChangeArrowheads="1"/>
            </p:cNvSpPr>
            <p:nvPr/>
          </p:nvSpPr>
          <p:spPr bwMode="auto">
            <a:xfrm>
              <a:off x="1657" y="1772"/>
              <a:ext cx="1560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6" name="Rectangle 91"/>
            <p:cNvSpPr>
              <a:spLocks noChangeArrowheads="1"/>
            </p:cNvSpPr>
            <p:nvPr/>
          </p:nvSpPr>
          <p:spPr bwMode="auto">
            <a:xfrm>
              <a:off x="1657" y="1777"/>
              <a:ext cx="1560" cy="4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7" name="Rectangle 92"/>
            <p:cNvSpPr>
              <a:spLocks noChangeArrowheads="1"/>
            </p:cNvSpPr>
            <p:nvPr/>
          </p:nvSpPr>
          <p:spPr bwMode="auto">
            <a:xfrm>
              <a:off x="1657" y="1781"/>
              <a:ext cx="1560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8" name="Rectangle 93"/>
            <p:cNvSpPr>
              <a:spLocks noChangeArrowheads="1"/>
            </p:cNvSpPr>
            <p:nvPr/>
          </p:nvSpPr>
          <p:spPr bwMode="auto">
            <a:xfrm>
              <a:off x="1657" y="1786"/>
              <a:ext cx="1560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69" name="Rectangle 94"/>
            <p:cNvSpPr>
              <a:spLocks noChangeArrowheads="1"/>
            </p:cNvSpPr>
            <p:nvPr/>
          </p:nvSpPr>
          <p:spPr bwMode="auto">
            <a:xfrm>
              <a:off x="1657" y="1656"/>
              <a:ext cx="1560" cy="13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0" name="Rectangle 95"/>
            <p:cNvSpPr>
              <a:spLocks noChangeArrowheads="1"/>
            </p:cNvSpPr>
            <p:nvPr/>
          </p:nvSpPr>
          <p:spPr bwMode="auto">
            <a:xfrm>
              <a:off x="1657" y="1907"/>
              <a:ext cx="1560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1" name="Rectangle 96"/>
            <p:cNvSpPr>
              <a:spLocks noChangeArrowheads="1"/>
            </p:cNvSpPr>
            <p:nvPr/>
          </p:nvSpPr>
          <p:spPr bwMode="auto">
            <a:xfrm>
              <a:off x="1657" y="1912"/>
              <a:ext cx="1560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2" name="Rectangle 97"/>
            <p:cNvSpPr>
              <a:spLocks noChangeArrowheads="1"/>
            </p:cNvSpPr>
            <p:nvPr/>
          </p:nvSpPr>
          <p:spPr bwMode="auto">
            <a:xfrm>
              <a:off x="1657" y="1916"/>
              <a:ext cx="1560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3" name="Rectangle 98"/>
            <p:cNvSpPr>
              <a:spLocks noChangeArrowheads="1"/>
            </p:cNvSpPr>
            <p:nvPr/>
          </p:nvSpPr>
          <p:spPr bwMode="auto">
            <a:xfrm>
              <a:off x="1657" y="1921"/>
              <a:ext cx="1560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4" name="Rectangle 99"/>
            <p:cNvSpPr>
              <a:spLocks noChangeArrowheads="1"/>
            </p:cNvSpPr>
            <p:nvPr/>
          </p:nvSpPr>
          <p:spPr bwMode="auto">
            <a:xfrm>
              <a:off x="1657" y="1926"/>
              <a:ext cx="1560" cy="4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5" name="Rectangle 100"/>
            <p:cNvSpPr>
              <a:spLocks noChangeArrowheads="1"/>
            </p:cNvSpPr>
            <p:nvPr/>
          </p:nvSpPr>
          <p:spPr bwMode="auto">
            <a:xfrm>
              <a:off x="1657" y="1930"/>
              <a:ext cx="1560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6" name="Rectangle 101"/>
            <p:cNvSpPr>
              <a:spLocks noChangeArrowheads="1"/>
            </p:cNvSpPr>
            <p:nvPr/>
          </p:nvSpPr>
          <p:spPr bwMode="auto">
            <a:xfrm>
              <a:off x="1657" y="1935"/>
              <a:ext cx="1560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7" name="Rectangle 102"/>
            <p:cNvSpPr>
              <a:spLocks noChangeArrowheads="1"/>
            </p:cNvSpPr>
            <p:nvPr/>
          </p:nvSpPr>
          <p:spPr bwMode="auto">
            <a:xfrm>
              <a:off x="1657" y="1940"/>
              <a:ext cx="1560" cy="4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8" name="Rectangle 103"/>
            <p:cNvSpPr>
              <a:spLocks noChangeArrowheads="1"/>
            </p:cNvSpPr>
            <p:nvPr/>
          </p:nvSpPr>
          <p:spPr bwMode="auto">
            <a:xfrm>
              <a:off x="1657" y="1944"/>
              <a:ext cx="1560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79" name="Rectangle 104"/>
            <p:cNvSpPr>
              <a:spLocks noChangeArrowheads="1"/>
            </p:cNvSpPr>
            <p:nvPr/>
          </p:nvSpPr>
          <p:spPr bwMode="auto">
            <a:xfrm>
              <a:off x="1657" y="1949"/>
              <a:ext cx="1560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0" name="Rectangle 105"/>
            <p:cNvSpPr>
              <a:spLocks noChangeArrowheads="1"/>
            </p:cNvSpPr>
            <p:nvPr/>
          </p:nvSpPr>
          <p:spPr bwMode="auto">
            <a:xfrm>
              <a:off x="1657" y="1954"/>
              <a:ext cx="1560" cy="4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1" name="Rectangle 106"/>
            <p:cNvSpPr>
              <a:spLocks noChangeArrowheads="1"/>
            </p:cNvSpPr>
            <p:nvPr/>
          </p:nvSpPr>
          <p:spPr bwMode="auto">
            <a:xfrm>
              <a:off x="1657" y="1958"/>
              <a:ext cx="1560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2" name="Rectangle 107"/>
            <p:cNvSpPr>
              <a:spLocks noChangeArrowheads="1"/>
            </p:cNvSpPr>
            <p:nvPr/>
          </p:nvSpPr>
          <p:spPr bwMode="auto">
            <a:xfrm>
              <a:off x="1657" y="1963"/>
              <a:ext cx="1560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3" name="Rectangle 108"/>
            <p:cNvSpPr>
              <a:spLocks noChangeArrowheads="1"/>
            </p:cNvSpPr>
            <p:nvPr/>
          </p:nvSpPr>
          <p:spPr bwMode="auto">
            <a:xfrm>
              <a:off x="1657" y="1968"/>
              <a:ext cx="1560" cy="4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4" name="Rectangle 109"/>
            <p:cNvSpPr>
              <a:spLocks noChangeArrowheads="1"/>
            </p:cNvSpPr>
            <p:nvPr/>
          </p:nvSpPr>
          <p:spPr bwMode="auto">
            <a:xfrm>
              <a:off x="1657" y="1972"/>
              <a:ext cx="1560" cy="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5" name="Rectangle 110"/>
            <p:cNvSpPr>
              <a:spLocks noChangeArrowheads="1"/>
            </p:cNvSpPr>
            <p:nvPr/>
          </p:nvSpPr>
          <p:spPr bwMode="auto">
            <a:xfrm>
              <a:off x="1657" y="1977"/>
              <a:ext cx="1560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6" name="Rectangle 111"/>
            <p:cNvSpPr>
              <a:spLocks noChangeArrowheads="1"/>
            </p:cNvSpPr>
            <p:nvPr/>
          </p:nvSpPr>
          <p:spPr bwMode="auto">
            <a:xfrm>
              <a:off x="1657" y="1982"/>
              <a:ext cx="1560" cy="4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7" name="Rectangle 112"/>
            <p:cNvSpPr>
              <a:spLocks noChangeArrowheads="1"/>
            </p:cNvSpPr>
            <p:nvPr/>
          </p:nvSpPr>
          <p:spPr bwMode="auto">
            <a:xfrm>
              <a:off x="1657" y="1986"/>
              <a:ext cx="1560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8" name="Rectangle 113"/>
            <p:cNvSpPr>
              <a:spLocks noChangeArrowheads="1"/>
            </p:cNvSpPr>
            <p:nvPr/>
          </p:nvSpPr>
          <p:spPr bwMode="auto">
            <a:xfrm>
              <a:off x="1657" y="1991"/>
              <a:ext cx="1560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89" name="Rectangle 114"/>
            <p:cNvSpPr>
              <a:spLocks noChangeArrowheads="1"/>
            </p:cNvSpPr>
            <p:nvPr/>
          </p:nvSpPr>
          <p:spPr bwMode="auto">
            <a:xfrm>
              <a:off x="1657" y="1996"/>
              <a:ext cx="1560" cy="4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0" name="Rectangle 115"/>
            <p:cNvSpPr>
              <a:spLocks noChangeArrowheads="1"/>
            </p:cNvSpPr>
            <p:nvPr/>
          </p:nvSpPr>
          <p:spPr bwMode="auto">
            <a:xfrm>
              <a:off x="1657" y="2000"/>
              <a:ext cx="1560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1" name="Rectangle 116"/>
            <p:cNvSpPr>
              <a:spLocks noChangeArrowheads="1"/>
            </p:cNvSpPr>
            <p:nvPr/>
          </p:nvSpPr>
          <p:spPr bwMode="auto">
            <a:xfrm>
              <a:off x="1657" y="2005"/>
              <a:ext cx="1560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2" name="Rectangle 117"/>
            <p:cNvSpPr>
              <a:spLocks noChangeArrowheads="1"/>
            </p:cNvSpPr>
            <p:nvPr/>
          </p:nvSpPr>
          <p:spPr bwMode="auto">
            <a:xfrm>
              <a:off x="1657" y="2010"/>
              <a:ext cx="1560" cy="4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3" name="Rectangle 118"/>
            <p:cNvSpPr>
              <a:spLocks noChangeArrowheads="1"/>
            </p:cNvSpPr>
            <p:nvPr/>
          </p:nvSpPr>
          <p:spPr bwMode="auto">
            <a:xfrm>
              <a:off x="1657" y="2014"/>
              <a:ext cx="1560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4" name="Rectangle 119"/>
            <p:cNvSpPr>
              <a:spLocks noChangeArrowheads="1"/>
            </p:cNvSpPr>
            <p:nvPr/>
          </p:nvSpPr>
          <p:spPr bwMode="auto">
            <a:xfrm>
              <a:off x="1657" y="2019"/>
              <a:ext cx="1560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5" name="Rectangle 120"/>
            <p:cNvSpPr>
              <a:spLocks noChangeArrowheads="1"/>
            </p:cNvSpPr>
            <p:nvPr/>
          </p:nvSpPr>
          <p:spPr bwMode="auto">
            <a:xfrm>
              <a:off x="1657" y="2024"/>
              <a:ext cx="1560" cy="4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6" name="Rectangle 121"/>
            <p:cNvSpPr>
              <a:spLocks noChangeArrowheads="1"/>
            </p:cNvSpPr>
            <p:nvPr/>
          </p:nvSpPr>
          <p:spPr bwMode="auto">
            <a:xfrm>
              <a:off x="1657" y="2028"/>
              <a:ext cx="1560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7" name="Rectangle 122"/>
            <p:cNvSpPr>
              <a:spLocks noChangeArrowheads="1"/>
            </p:cNvSpPr>
            <p:nvPr/>
          </p:nvSpPr>
          <p:spPr bwMode="auto">
            <a:xfrm>
              <a:off x="1657" y="2033"/>
              <a:ext cx="1560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8" name="Rectangle 123"/>
            <p:cNvSpPr>
              <a:spLocks noChangeArrowheads="1"/>
            </p:cNvSpPr>
            <p:nvPr/>
          </p:nvSpPr>
          <p:spPr bwMode="auto">
            <a:xfrm>
              <a:off x="1657" y="2037"/>
              <a:ext cx="1560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599" name="Rectangle 124"/>
            <p:cNvSpPr>
              <a:spLocks noChangeArrowheads="1"/>
            </p:cNvSpPr>
            <p:nvPr/>
          </p:nvSpPr>
          <p:spPr bwMode="auto">
            <a:xfrm>
              <a:off x="1657" y="1907"/>
              <a:ext cx="1560" cy="13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0" name="Rectangle 125"/>
            <p:cNvSpPr>
              <a:spLocks noChangeArrowheads="1"/>
            </p:cNvSpPr>
            <p:nvPr/>
          </p:nvSpPr>
          <p:spPr bwMode="auto">
            <a:xfrm>
              <a:off x="1657" y="2159"/>
              <a:ext cx="1383" cy="4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1" name="Rectangle 126"/>
            <p:cNvSpPr>
              <a:spLocks noChangeArrowheads="1"/>
            </p:cNvSpPr>
            <p:nvPr/>
          </p:nvSpPr>
          <p:spPr bwMode="auto">
            <a:xfrm>
              <a:off x="1657" y="2163"/>
              <a:ext cx="1383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2" name="Rectangle 127"/>
            <p:cNvSpPr>
              <a:spLocks noChangeArrowheads="1"/>
            </p:cNvSpPr>
            <p:nvPr/>
          </p:nvSpPr>
          <p:spPr bwMode="auto">
            <a:xfrm>
              <a:off x="1657" y="2168"/>
              <a:ext cx="1383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3" name="Rectangle 128"/>
            <p:cNvSpPr>
              <a:spLocks noChangeArrowheads="1"/>
            </p:cNvSpPr>
            <p:nvPr/>
          </p:nvSpPr>
          <p:spPr bwMode="auto">
            <a:xfrm>
              <a:off x="1657" y="2173"/>
              <a:ext cx="1383" cy="4"/>
            </a:xfrm>
            <a:prstGeom prst="rect">
              <a:avLst/>
            </a:prstGeom>
            <a:solidFill>
              <a:srgbClr val="254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4" name="Rectangle 129"/>
            <p:cNvSpPr>
              <a:spLocks noChangeArrowheads="1"/>
            </p:cNvSpPr>
            <p:nvPr/>
          </p:nvSpPr>
          <p:spPr bwMode="auto">
            <a:xfrm>
              <a:off x="1657" y="2177"/>
              <a:ext cx="1383" cy="5"/>
            </a:xfrm>
            <a:prstGeom prst="rect">
              <a:avLst/>
            </a:prstGeom>
            <a:solidFill>
              <a:srgbClr val="274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5" name="Rectangle 130"/>
            <p:cNvSpPr>
              <a:spLocks noChangeArrowheads="1"/>
            </p:cNvSpPr>
            <p:nvPr/>
          </p:nvSpPr>
          <p:spPr bwMode="auto">
            <a:xfrm>
              <a:off x="1657" y="2182"/>
              <a:ext cx="1383" cy="5"/>
            </a:xfrm>
            <a:prstGeom prst="rect">
              <a:avLst/>
            </a:prstGeom>
            <a:solidFill>
              <a:srgbClr val="295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6" name="Rectangle 131"/>
            <p:cNvSpPr>
              <a:spLocks noChangeArrowheads="1"/>
            </p:cNvSpPr>
            <p:nvPr/>
          </p:nvSpPr>
          <p:spPr bwMode="auto">
            <a:xfrm>
              <a:off x="1657" y="2187"/>
              <a:ext cx="1383" cy="4"/>
            </a:xfrm>
            <a:prstGeom prst="rect">
              <a:avLst/>
            </a:prstGeom>
            <a:solidFill>
              <a:srgbClr val="2B5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7" name="Rectangle 132"/>
            <p:cNvSpPr>
              <a:spLocks noChangeArrowheads="1"/>
            </p:cNvSpPr>
            <p:nvPr/>
          </p:nvSpPr>
          <p:spPr bwMode="auto">
            <a:xfrm>
              <a:off x="1657" y="2191"/>
              <a:ext cx="1383" cy="5"/>
            </a:xfrm>
            <a:prstGeom prst="rect">
              <a:avLst/>
            </a:prstGeom>
            <a:solidFill>
              <a:srgbClr val="2D5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8" name="Rectangle 133"/>
            <p:cNvSpPr>
              <a:spLocks noChangeArrowheads="1"/>
            </p:cNvSpPr>
            <p:nvPr/>
          </p:nvSpPr>
          <p:spPr bwMode="auto">
            <a:xfrm>
              <a:off x="1657" y="2196"/>
              <a:ext cx="1383" cy="5"/>
            </a:xfrm>
            <a:prstGeom prst="rect">
              <a:avLst/>
            </a:prstGeom>
            <a:solidFill>
              <a:srgbClr val="2E5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09" name="Rectangle 134"/>
            <p:cNvSpPr>
              <a:spLocks noChangeArrowheads="1"/>
            </p:cNvSpPr>
            <p:nvPr/>
          </p:nvSpPr>
          <p:spPr bwMode="auto">
            <a:xfrm>
              <a:off x="1657" y="2201"/>
              <a:ext cx="1383" cy="4"/>
            </a:xfrm>
            <a:prstGeom prst="rect">
              <a:avLst/>
            </a:prstGeom>
            <a:solidFill>
              <a:srgbClr val="2F5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0" name="Rectangle 135"/>
            <p:cNvSpPr>
              <a:spLocks noChangeArrowheads="1"/>
            </p:cNvSpPr>
            <p:nvPr/>
          </p:nvSpPr>
          <p:spPr bwMode="auto">
            <a:xfrm>
              <a:off x="1657" y="2205"/>
              <a:ext cx="1383" cy="5"/>
            </a:xfrm>
            <a:prstGeom prst="rect">
              <a:avLst/>
            </a:prstGeom>
            <a:solidFill>
              <a:srgbClr val="316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1" name="Rectangle 136"/>
            <p:cNvSpPr>
              <a:spLocks noChangeArrowheads="1"/>
            </p:cNvSpPr>
            <p:nvPr/>
          </p:nvSpPr>
          <p:spPr bwMode="auto">
            <a:xfrm>
              <a:off x="1657" y="2210"/>
              <a:ext cx="1383" cy="5"/>
            </a:xfrm>
            <a:prstGeom prst="rect">
              <a:avLst/>
            </a:prstGeom>
            <a:solidFill>
              <a:srgbClr val="326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2" name="Rectangle 137"/>
            <p:cNvSpPr>
              <a:spLocks noChangeArrowheads="1"/>
            </p:cNvSpPr>
            <p:nvPr/>
          </p:nvSpPr>
          <p:spPr bwMode="auto">
            <a:xfrm>
              <a:off x="1657" y="2215"/>
              <a:ext cx="1383" cy="4"/>
            </a:xfrm>
            <a:prstGeom prst="rect">
              <a:avLst/>
            </a:prstGeom>
            <a:solidFill>
              <a:srgbClr val="326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3" name="Rectangle 138"/>
            <p:cNvSpPr>
              <a:spLocks noChangeArrowheads="1"/>
            </p:cNvSpPr>
            <p:nvPr/>
          </p:nvSpPr>
          <p:spPr bwMode="auto">
            <a:xfrm>
              <a:off x="1657" y="2219"/>
              <a:ext cx="1383" cy="9"/>
            </a:xfrm>
            <a:prstGeom prst="rect">
              <a:avLst/>
            </a:prstGeom>
            <a:solidFill>
              <a:srgbClr val="336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4" name="Rectangle 139"/>
            <p:cNvSpPr>
              <a:spLocks noChangeArrowheads="1"/>
            </p:cNvSpPr>
            <p:nvPr/>
          </p:nvSpPr>
          <p:spPr bwMode="auto">
            <a:xfrm>
              <a:off x="1657" y="2228"/>
              <a:ext cx="1383" cy="5"/>
            </a:xfrm>
            <a:prstGeom prst="rect">
              <a:avLst/>
            </a:prstGeom>
            <a:solidFill>
              <a:srgbClr val="326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5" name="Rectangle 140"/>
            <p:cNvSpPr>
              <a:spLocks noChangeArrowheads="1"/>
            </p:cNvSpPr>
            <p:nvPr/>
          </p:nvSpPr>
          <p:spPr bwMode="auto">
            <a:xfrm>
              <a:off x="1657" y="2233"/>
              <a:ext cx="1383" cy="5"/>
            </a:xfrm>
            <a:prstGeom prst="rect">
              <a:avLst/>
            </a:prstGeom>
            <a:solidFill>
              <a:srgbClr val="326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6" name="Rectangle 141"/>
            <p:cNvSpPr>
              <a:spLocks noChangeArrowheads="1"/>
            </p:cNvSpPr>
            <p:nvPr/>
          </p:nvSpPr>
          <p:spPr bwMode="auto">
            <a:xfrm>
              <a:off x="1657" y="2238"/>
              <a:ext cx="1383" cy="4"/>
            </a:xfrm>
            <a:prstGeom prst="rect">
              <a:avLst/>
            </a:prstGeom>
            <a:solidFill>
              <a:srgbClr val="316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7" name="Rectangle 142"/>
            <p:cNvSpPr>
              <a:spLocks noChangeArrowheads="1"/>
            </p:cNvSpPr>
            <p:nvPr/>
          </p:nvSpPr>
          <p:spPr bwMode="auto">
            <a:xfrm>
              <a:off x="1657" y="2242"/>
              <a:ext cx="1383" cy="5"/>
            </a:xfrm>
            <a:prstGeom prst="rect">
              <a:avLst/>
            </a:prstGeom>
            <a:solidFill>
              <a:srgbClr val="2F5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8" name="Rectangle 143"/>
            <p:cNvSpPr>
              <a:spLocks noChangeArrowheads="1"/>
            </p:cNvSpPr>
            <p:nvPr/>
          </p:nvSpPr>
          <p:spPr bwMode="auto">
            <a:xfrm>
              <a:off x="1657" y="2247"/>
              <a:ext cx="1383" cy="5"/>
            </a:xfrm>
            <a:prstGeom prst="rect">
              <a:avLst/>
            </a:prstGeom>
            <a:solidFill>
              <a:srgbClr val="2E5C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19" name="Rectangle 144"/>
            <p:cNvSpPr>
              <a:spLocks noChangeArrowheads="1"/>
            </p:cNvSpPr>
            <p:nvPr/>
          </p:nvSpPr>
          <p:spPr bwMode="auto">
            <a:xfrm>
              <a:off x="1657" y="2252"/>
              <a:ext cx="1383" cy="4"/>
            </a:xfrm>
            <a:prstGeom prst="rect">
              <a:avLst/>
            </a:prstGeom>
            <a:solidFill>
              <a:srgbClr val="2D5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0" name="Rectangle 145"/>
            <p:cNvSpPr>
              <a:spLocks noChangeArrowheads="1"/>
            </p:cNvSpPr>
            <p:nvPr/>
          </p:nvSpPr>
          <p:spPr bwMode="auto">
            <a:xfrm>
              <a:off x="1657" y="2256"/>
              <a:ext cx="1383" cy="5"/>
            </a:xfrm>
            <a:prstGeom prst="rect">
              <a:avLst/>
            </a:prstGeom>
            <a:solidFill>
              <a:srgbClr val="2B5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1" name="Rectangle 146"/>
            <p:cNvSpPr>
              <a:spLocks noChangeArrowheads="1"/>
            </p:cNvSpPr>
            <p:nvPr/>
          </p:nvSpPr>
          <p:spPr bwMode="auto">
            <a:xfrm>
              <a:off x="1657" y="2261"/>
              <a:ext cx="1383" cy="5"/>
            </a:xfrm>
            <a:prstGeom prst="rect">
              <a:avLst/>
            </a:prstGeom>
            <a:solidFill>
              <a:srgbClr val="295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2" name="Rectangle 147"/>
            <p:cNvSpPr>
              <a:spLocks noChangeArrowheads="1"/>
            </p:cNvSpPr>
            <p:nvPr/>
          </p:nvSpPr>
          <p:spPr bwMode="auto">
            <a:xfrm>
              <a:off x="1657" y="2266"/>
              <a:ext cx="1383" cy="4"/>
            </a:xfrm>
            <a:prstGeom prst="rect">
              <a:avLst/>
            </a:prstGeom>
            <a:solidFill>
              <a:srgbClr val="274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3" name="Rectangle 148"/>
            <p:cNvSpPr>
              <a:spLocks noChangeArrowheads="1"/>
            </p:cNvSpPr>
            <p:nvPr/>
          </p:nvSpPr>
          <p:spPr bwMode="auto">
            <a:xfrm>
              <a:off x="1657" y="2270"/>
              <a:ext cx="1383" cy="5"/>
            </a:xfrm>
            <a:prstGeom prst="rect">
              <a:avLst/>
            </a:prstGeom>
            <a:solidFill>
              <a:srgbClr val="254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4" name="Rectangle 149"/>
            <p:cNvSpPr>
              <a:spLocks noChangeArrowheads="1"/>
            </p:cNvSpPr>
            <p:nvPr/>
          </p:nvSpPr>
          <p:spPr bwMode="auto">
            <a:xfrm>
              <a:off x="1657" y="2275"/>
              <a:ext cx="1383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5" name="Rectangle 150"/>
            <p:cNvSpPr>
              <a:spLocks noChangeArrowheads="1"/>
            </p:cNvSpPr>
            <p:nvPr/>
          </p:nvSpPr>
          <p:spPr bwMode="auto">
            <a:xfrm>
              <a:off x="1657" y="2280"/>
              <a:ext cx="1383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6" name="Rectangle 151"/>
            <p:cNvSpPr>
              <a:spLocks noChangeArrowheads="1"/>
            </p:cNvSpPr>
            <p:nvPr/>
          </p:nvSpPr>
          <p:spPr bwMode="auto">
            <a:xfrm>
              <a:off x="1657" y="2284"/>
              <a:ext cx="1383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7" name="Rectangle 152"/>
            <p:cNvSpPr>
              <a:spLocks noChangeArrowheads="1"/>
            </p:cNvSpPr>
            <p:nvPr/>
          </p:nvSpPr>
          <p:spPr bwMode="auto">
            <a:xfrm>
              <a:off x="1657" y="2159"/>
              <a:ext cx="1383" cy="130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8" name="Rectangle 153"/>
            <p:cNvSpPr>
              <a:spLocks noChangeArrowheads="1"/>
            </p:cNvSpPr>
            <p:nvPr/>
          </p:nvSpPr>
          <p:spPr bwMode="auto">
            <a:xfrm>
              <a:off x="1657" y="2406"/>
              <a:ext cx="992" cy="4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29" name="Rectangle 154"/>
            <p:cNvSpPr>
              <a:spLocks noChangeArrowheads="1"/>
            </p:cNvSpPr>
            <p:nvPr/>
          </p:nvSpPr>
          <p:spPr bwMode="auto">
            <a:xfrm>
              <a:off x="1657" y="2410"/>
              <a:ext cx="992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0" name="Rectangle 155"/>
            <p:cNvSpPr>
              <a:spLocks noChangeArrowheads="1"/>
            </p:cNvSpPr>
            <p:nvPr/>
          </p:nvSpPr>
          <p:spPr bwMode="auto">
            <a:xfrm>
              <a:off x="1657" y="2415"/>
              <a:ext cx="992" cy="4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1" name="Rectangle 156"/>
            <p:cNvSpPr>
              <a:spLocks noChangeArrowheads="1"/>
            </p:cNvSpPr>
            <p:nvPr/>
          </p:nvSpPr>
          <p:spPr bwMode="auto">
            <a:xfrm>
              <a:off x="1657" y="2419"/>
              <a:ext cx="992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2" name="Rectangle 157"/>
            <p:cNvSpPr>
              <a:spLocks noChangeArrowheads="1"/>
            </p:cNvSpPr>
            <p:nvPr/>
          </p:nvSpPr>
          <p:spPr bwMode="auto">
            <a:xfrm>
              <a:off x="1657" y="2424"/>
              <a:ext cx="992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3" name="Rectangle 158"/>
            <p:cNvSpPr>
              <a:spLocks noChangeArrowheads="1"/>
            </p:cNvSpPr>
            <p:nvPr/>
          </p:nvSpPr>
          <p:spPr bwMode="auto">
            <a:xfrm>
              <a:off x="1657" y="2429"/>
              <a:ext cx="992" cy="4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4" name="Rectangle 159"/>
            <p:cNvSpPr>
              <a:spLocks noChangeArrowheads="1"/>
            </p:cNvSpPr>
            <p:nvPr/>
          </p:nvSpPr>
          <p:spPr bwMode="auto">
            <a:xfrm>
              <a:off x="1657" y="2433"/>
              <a:ext cx="992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5" name="Rectangle 160"/>
            <p:cNvSpPr>
              <a:spLocks noChangeArrowheads="1"/>
            </p:cNvSpPr>
            <p:nvPr/>
          </p:nvSpPr>
          <p:spPr bwMode="auto">
            <a:xfrm>
              <a:off x="1657" y="2438"/>
              <a:ext cx="992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6" name="Rectangle 161"/>
            <p:cNvSpPr>
              <a:spLocks noChangeArrowheads="1"/>
            </p:cNvSpPr>
            <p:nvPr/>
          </p:nvSpPr>
          <p:spPr bwMode="auto">
            <a:xfrm>
              <a:off x="1657" y="2443"/>
              <a:ext cx="992" cy="4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7" name="Rectangle 162"/>
            <p:cNvSpPr>
              <a:spLocks noChangeArrowheads="1"/>
            </p:cNvSpPr>
            <p:nvPr/>
          </p:nvSpPr>
          <p:spPr bwMode="auto">
            <a:xfrm>
              <a:off x="1657" y="2447"/>
              <a:ext cx="992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8" name="Rectangle 163"/>
            <p:cNvSpPr>
              <a:spLocks noChangeArrowheads="1"/>
            </p:cNvSpPr>
            <p:nvPr/>
          </p:nvSpPr>
          <p:spPr bwMode="auto">
            <a:xfrm>
              <a:off x="1657" y="2452"/>
              <a:ext cx="992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39" name="Rectangle 164"/>
            <p:cNvSpPr>
              <a:spLocks noChangeArrowheads="1"/>
            </p:cNvSpPr>
            <p:nvPr/>
          </p:nvSpPr>
          <p:spPr bwMode="auto">
            <a:xfrm>
              <a:off x="1657" y="2457"/>
              <a:ext cx="992" cy="4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0" name="Rectangle 165"/>
            <p:cNvSpPr>
              <a:spLocks noChangeArrowheads="1"/>
            </p:cNvSpPr>
            <p:nvPr/>
          </p:nvSpPr>
          <p:spPr bwMode="auto">
            <a:xfrm>
              <a:off x="1657" y="2461"/>
              <a:ext cx="992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1" name="Rectangle 166"/>
            <p:cNvSpPr>
              <a:spLocks noChangeArrowheads="1"/>
            </p:cNvSpPr>
            <p:nvPr/>
          </p:nvSpPr>
          <p:spPr bwMode="auto">
            <a:xfrm>
              <a:off x="1657" y="2466"/>
              <a:ext cx="992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2" name="Rectangle 167"/>
            <p:cNvSpPr>
              <a:spLocks noChangeArrowheads="1"/>
            </p:cNvSpPr>
            <p:nvPr/>
          </p:nvSpPr>
          <p:spPr bwMode="auto">
            <a:xfrm>
              <a:off x="1657" y="2471"/>
              <a:ext cx="992" cy="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3" name="Rectangle 168"/>
            <p:cNvSpPr>
              <a:spLocks noChangeArrowheads="1"/>
            </p:cNvSpPr>
            <p:nvPr/>
          </p:nvSpPr>
          <p:spPr bwMode="auto">
            <a:xfrm>
              <a:off x="1657" y="2475"/>
              <a:ext cx="992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4" name="Rectangle 169"/>
            <p:cNvSpPr>
              <a:spLocks noChangeArrowheads="1"/>
            </p:cNvSpPr>
            <p:nvPr/>
          </p:nvSpPr>
          <p:spPr bwMode="auto">
            <a:xfrm>
              <a:off x="1657" y="2480"/>
              <a:ext cx="992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5" name="Rectangle 170"/>
            <p:cNvSpPr>
              <a:spLocks noChangeArrowheads="1"/>
            </p:cNvSpPr>
            <p:nvPr/>
          </p:nvSpPr>
          <p:spPr bwMode="auto">
            <a:xfrm>
              <a:off x="1657" y="2485"/>
              <a:ext cx="992" cy="4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6" name="Rectangle 171"/>
            <p:cNvSpPr>
              <a:spLocks noChangeArrowheads="1"/>
            </p:cNvSpPr>
            <p:nvPr/>
          </p:nvSpPr>
          <p:spPr bwMode="auto">
            <a:xfrm>
              <a:off x="1657" y="2489"/>
              <a:ext cx="992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7" name="Rectangle 172"/>
            <p:cNvSpPr>
              <a:spLocks noChangeArrowheads="1"/>
            </p:cNvSpPr>
            <p:nvPr/>
          </p:nvSpPr>
          <p:spPr bwMode="auto">
            <a:xfrm>
              <a:off x="1657" y="2494"/>
              <a:ext cx="992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8" name="Rectangle 173"/>
            <p:cNvSpPr>
              <a:spLocks noChangeArrowheads="1"/>
            </p:cNvSpPr>
            <p:nvPr/>
          </p:nvSpPr>
          <p:spPr bwMode="auto">
            <a:xfrm>
              <a:off x="1657" y="2499"/>
              <a:ext cx="992" cy="4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49" name="Rectangle 174"/>
            <p:cNvSpPr>
              <a:spLocks noChangeArrowheads="1"/>
            </p:cNvSpPr>
            <p:nvPr/>
          </p:nvSpPr>
          <p:spPr bwMode="auto">
            <a:xfrm>
              <a:off x="1657" y="2503"/>
              <a:ext cx="992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0" name="Rectangle 175"/>
            <p:cNvSpPr>
              <a:spLocks noChangeArrowheads="1"/>
            </p:cNvSpPr>
            <p:nvPr/>
          </p:nvSpPr>
          <p:spPr bwMode="auto">
            <a:xfrm>
              <a:off x="1657" y="2508"/>
              <a:ext cx="992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1" name="Rectangle 176"/>
            <p:cNvSpPr>
              <a:spLocks noChangeArrowheads="1"/>
            </p:cNvSpPr>
            <p:nvPr/>
          </p:nvSpPr>
          <p:spPr bwMode="auto">
            <a:xfrm>
              <a:off x="1657" y="2513"/>
              <a:ext cx="992" cy="4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2" name="Rectangle 177"/>
            <p:cNvSpPr>
              <a:spLocks noChangeArrowheads="1"/>
            </p:cNvSpPr>
            <p:nvPr/>
          </p:nvSpPr>
          <p:spPr bwMode="auto">
            <a:xfrm>
              <a:off x="1657" y="2517"/>
              <a:ext cx="992" cy="5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3" name="Rectangle 178"/>
            <p:cNvSpPr>
              <a:spLocks noChangeArrowheads="1"/>
            </p:cNvSpPr>
            <p:nvPr/>
          </p:nvSpPr>
          <p:spPr bwMode="auto">
            <a:xfrm>
              <a:off x="1657" y="2522"/>
              <a:ext cx="992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4" name="Rectangle 179"/>
            <p:cNvSpPr>
              <a:spLocks noChangeArrowheads="1"/>
            </p:cNvSpPr>
            <p:nvPr/>
          </p:nvSpPr>
          <p:spPr bwMode="auto">
            <a:xfrm>
              <a:off x="1657" y="2527"/>
              <a:ext cx="992" cy="4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5" name="Rectangle 180"/>
            <p:cNvSpPr>
              <a:spLocks noChangeArrowheads="1"/>
            </p:cNvSpPr>
            <p:nvPr/>
          </p:nvSpPr>
          <p:spPr bwMode="auto">
            <a:xfrm>
              <a:off x="1657" y="2531"/>
              <a:ext cx="992" cy="5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6" name="Rectangle 181"/>
            <p:cNvSpPr>
              <a:spLocks noChangeArrowheads="1"/>
            </p:cNvSpPr>
            <p:nvPr/>
          </p:nvSpPr>
          <p:spPr bwMode="auto">
            <a:xfrm>
              <a:off x="1657" y="2536"/>
              <a:ext cx="992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7" name="Rectangle 182"/>
            <p:cNvSpPr>
              <a:spLocks noChangeArrowheads="1"/>
            </p:cNvSpPr>
            <p:nvPr/>
          </p:nvSpPr>
          <p:spPr bwMode="auto">
            <a:xfrm>
              <a:off x="1657" y="2406"/>
              <a:ext cx="992" cy="135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8" name="Rectangle 183"/>
            <p:cNvSpPr>
              <a:spLocks noChangeArrowheads="1"/>
            </p:cNvSpPr>
            <p:nvPr/>
          </p:nvSpPr>
          <p:spPr bwMode="auto">
            <a:xfrm>
              <a:off x="1657" y="2657"/>
              <a:ext cx="931" cy="5"/>
            </a:xfrm>
            <a:prstGeom prst="rect">
              <a:avLst/>
            </a:prstGeom>
            <a:solidFill>
              <a:srgbClr val="2245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59" name="Rectangle 184"/>
            <p:cNvSpPr>
              <a:spLocks noChangeArrowheads="1"/>
            </p:cNvSpPr>
            <p:nvPr/>
          </p:nvSpPr>
          <p:spPr bwMode="auto">
            <a:xfrm>
              <a:off x="1657" y="2662"/>
              <a:ext cx="931" cy="4"/>
            </a:xfrm>
            <a:prstGeom prst="rect">
              <a:avLst/>
            </a:prstGeom>
            <a:solidFill>
              <a:srgbClr val="2346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0" name="Rectangle 185"/>
            <p:cNvSpPr>
              <a:spLocks noChangeArrowheads="1"/>
            </p:cNvSpPr>
            <p:nvPr/>
          </p:nvSpPr>
          <p:spPr bwMode="auto">
            <a:xfrm>
              <a:off x="1657" y="2666"/>
              <a:ext cx="931" cy="5"/>
            </a:xfrm>
            <a:prstGeom prst="rect">
              <a:avLst/>
            </a:prstGeom>
            <a:solidFill>
              <a:srgbClr val="244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1" name="Rectangle 186"/>
            <p:cNvSpPr>
              <a:spLocks noChangeArrowheads="1"/>
            </p:cNvSpPr>
            <p:nvPr/>
          </p:nvSpPr>
          <p:spPr bwMode="auto">
            <a:xfrm>
              <a:off x="1657" y="2671"/>
              <a:ext cx="931" cy="5"/>
            </a:xfrm>
            <a:prstGeom prst="rect">
              <a:avLst/>
            </a:prstGeom>
            <a:solidFill>
              <a:srgbClr val="254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2" name="Rectangle 187"/>
            <p:cNvSpPr>
              <a:spLocks noChangeArrowheads="1"/>
            </p:cNvSpPr>
            <p:nvPr/>
          </p:nvSpPr>
          <p:spPr bwMode="auto">
            <a:xfrm>
              <a:off x="1657" y="2676"/>
              <a:ext cx="931" cy="4"/>
            </a:xfrm>
            <a:prstGeom prst="rect">
              <a:avLst/>
            </a:prstGeom>
            <a:solidFill>
              <a:srgbClr val="264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3" name="Rectangle 188"/>
            <p:cNvSpPr>
              <a:spLocks noChangeArrowheads="1"/>
            </p:cNvSpPr>
            <p:nvPr/>
          </p:nvSpPr>
          <p:spPr bwMode="auto">
            <a:xfrm>
              <a:off x="1657" y="2680"/>
              <a:ext cx="931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4" name="Rectangle 189"/>
            <p:cNvSpPr>
              <a:spLocks noChangeArrowheads="1"/>
            </p:cNvSpPr>
            <p:nvPr/>
          </p:nvSpPr>
          <p:spPr bwMode="auto">
            <a:xfrm>
              <a:off x="1657" y="2685"/>
              <a:ext cx="931" cy="5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5" name="Rectangle 190"/>
            <p:cNvSpPr>
              <a:spLocks noChangeArrowheads="1"/>
            </p:cNvSpPr>
            <p:nvPr/>
          </p:nvSpPr>
          <p:spPr bwMode="auto">
            <a:xfrm>
              <a:off x="1657" y="2690"/>
              <a:ext cx="931" cy="4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6" name="Rectangle 191"/>
            <p:cNvSpPr>
              <a:spLocks noChangeArrowheads="1"/>
            </p:cNvSpPr>
            <p:nvPr/>
          </p:nvSpPr>
          <p:spPr bwMode="auto">
            <a:xfrm>
              <a:off x="1657" y="2694"/>
              <a:ext cx="931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7" name="Rectangle 192"/>
            <p:cNvSpPr>
              <a:spLocks noChangeArrowheads="1"/>
            </p:cNvSpPr>
            <p:nvPr/>
          </p:nvSpPr>
          <p:spPr bwMode="auto">
            <a:xfrm>
              <a:off x="1657" y="2699"/>
              <a:ext cx="931" cy="5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8" name="Rectangle 193"/>
            <p:cNvSpPr>
              <a:spLocks noChangeArrowheads="1"/>
            </p:cNvSpPr>
            <p:nvPr/>
          </p:nvSpPr>
          <p:spPr bwMode="auto">
            <a:xfrm>
              <a:off x="1657" y="2704"/>
              <a:ext cx="931" cy="4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69" name="Rectangle 194"/>
            <p:cNvSpPr>
              <a:spLocks noChangeArrowheads="1"/>
            </p:cNvSpPr>
            <p:nvPr/>
          </p:nvSpPr>
          <p:spPr bwMode="auto">
            <a:xfrm>
              <a:off x="1657" y="2708"/>
              <a:ext cx="931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0" name="Rectangle 195"/>
            <p:cNvSpPr>
              <a:spLocks noChangeArrowheads="1"/>
            </p:cNvSpPr>
            <p:nvPr/>
          </p:nvSpPr>
          <p:spPr bwMode="auto">
            <a:xfrm>
              <a:off x="1657" y="2713"/>
              <a:ext cx="931" cy="5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1" name="Rectangle 196"/>
            <p:cNvSpPr>
              <a:spLocks noChangeArrowheads="1"/>
            </p:cNvSpPr>
            <p:nvPr/>
          </p:nvSpPr>
          <p:spPr bwMode="auto">
            <a:xfrm>
              <a:off x="1657" y="2718"/>
              <a:ext cx="931" cy="4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2" name="Rectangle 197"/>
            <p:cNvSpPr>
              <a:spLocks noChangeArrowheads="1"/>
            </p:cNvSpPr>
            <p:nvPr/>
          </p:nvSpPr>
          <p:spPr bwMode="auto">
            <a:xfrm>
              <a:off x="1657" y="2722"/>
              <a:ext cx="931" cy="5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3" name="Rectangle 198"/>
            <p:cNvSpPr>
              <a:spLocks noChangeArrowheads="1"/>
            </p:cNvSpPr>
            <p:nvPr/>
          </p:nvSpPr>
          <p:spPr bwMode="auto">
            <a:xfrm>
              <a:off x="1657" y="2727"/>
              <a:ext cx="931" cy="5"/>
            </a:xfrm>
            <a:prstGeom prst="rect">
              <a:avLst/>
            </a:prstGeom>
            <a:solidFill>
              <a:srgbClr val="326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4" name="Rectangle 199"/>
            <p:cNvSpPr>
              <a:spLocks noChangeArrowheads="1"/>
            </p:cNvSpPr>
            <p:nvPr/>
          </p:nvSpPr>
          <p:spPr bwMode="auto">
            <a:xfrm>
              <a:off x="1657" y="2732"/>
              <a:ext cx="931" cy="4"/>
            </a:xfrm>
            <a:prstGeom prst="rect">
              <a:avLst/>
            </a:prstGeom>
            <a:solidFill>
              <a:srgbClr val="3265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5" name="Rectangle 200"/>
            <p:cNvSpPr>
              <a:spLocks noChangeArrowheads="1"/>
            </p:cNvSpPr>
            <p:nvPr/>
          </p:nvSpPr>
          <p:spPr bwMode="auto">
            <a:xfrm>
              <a:off x="1657" y="2736"/>
              <a:ext cx="931" cy="5"/>
            </a:xfrm>
            <a:prstGeom prst="rect">
              <a:avLst/>
            </a:prstGeom>
            <a:solidFill>
              <a:srgbClr val="316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6" name="Rectangle 201"/>
            <p:cNvSpPr>
              <a:spLocks noChangeArrowheads="1"/>
            </p:cNvSpPr>
            <p:nvPr/>
          </p:nvSpPr>
          <p:spPr bwMode="auto">
            <a:xfrm>
              <a:off x="1657" y="2741"/>
              <a:ext cx="931" cy="5"/>
            </a:xfrm>
            <a:prstGeom prst="rect">
              <a:avLst/>
            </a:prstGeom>
            <a:solidFill>
              <a:srgbClr val="3061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7" name="Rectangle 202"/>
            <p:cNvSpPr>
              <a:spLocks noChangeArrowheads="1"/>
            </p:cNvSpPr>
            <p:nvPr/>
          </p:nvSpPr>
          <p:spPr bwMode="auto">
            <a:xfrm>
              <a:off x="1657" y="2746"/>
              <a:ext cx="931" cy="4"/>
            </a:xfrm>
            <a:prstGeom prst="rect">
              <a:avLst/>
            </a:prstGeom>
            <a:solidFill>
              <a:srgbClr val="2F5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8" name="Rectangle 203"/>
            <p:cNvSpPr>
              <a:spLocks noChangeArrowheads="1"/>
            </p:cNvSpPr>
            <p:nvPr/>
          </p:nvSpPr>
          <p:spPr bwMode="auto">
            <a:xfrm>
              <a:off x="1657" y="2750"/>
              <a:ext cx="931" cy="5"/>
            </a:xfrm>
            <a:prstGeom prst="rect">
              <a:avLst/>
            </a:prstGeom>
            <a:solidFill>
              <a:srgbClr val="2D5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79" name="Rectangle 204"/>
            <p:cNvSpPr>
              <a:spLocks noChangeArrowheads="1"/>
            </p:cNvSpPr>
            <p:nvPr/>
          </p:nvSpPr>
          <p:spPr bwMode="auto">
            <a:xfrm>
              <a:off x="1657" y="2755"/>
              <a:ext cx="931" cy="5"/>
            </a:xfrm>
            <a:prstGeom prst="rect">
              <a:avLst/>
            </a:prstGeom>
            <a:solidFill>
              <a:srgbClr val="2C5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80" name="Rectangle 205"/>
            <p:cNvSpPr>
              <a:spLocks noChangeArrowheads="1"/>
            </p:cNvSpPr>
            <p:nvPr/>
          </p:nvSpPr>
          <p:spPr bwMode="auto">
            <a:xfrm>
              <a:off x="1657" y="2760"/>
              <a:ext cx="931" cy="4"/>
            </a:xfrm>
            <a:prstGeom prst="rect">
              <a:avLst/>
            </a:prstGeom>
            <a:solidFill>
              <a:srgbClr val="2A5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  <p:sp>
          <p:nvSpPr>
            <p:cNvPr id="15681" name="Rectangle 206"/>
            <p:cNvSpPr>
              <a:spLocks noChangeArrowheads="1"/>
            </p:cNvSpPr>
            <p:nvPr/>
          </p:nvSpPr>
          <p:spPr bwMode="auto">
            <a:xfrm>
              <a:off x="1657" y="2764"/>
              <a:ext cx="931" cy="5"/>
            </a:xfrm>
            <a:prstGeom prst="rect">
              <a:avLst/>
            </a:prstGeom>
            <a:solidFill>
              <a:srgbClr val="2850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BE" altLang="fr-FR" sz="2400"/>
            </a:p>
          </p:txBody>
        </p:sp>
      </p:grpSp>
      <p:sp>
        <p:nvSpPr>
          <p:cNvPr id="15364" name="Rectangle 207"/>
          <p:cNvSpPr>
            <a:spLocks noChangeArrowheads="1"/>
          </p:cNvSpPr>
          <p:nvPr/>
        </p:nvSpPr>
        <p:spPr bwMode="auto">
          <a:xfrm>
            <a:off x="4127501" y="4424364"/>
            <a:ext cx="1477963" cy="7937"/>
          </a:xfrm>
          <a:prstGeom prst="rect">
            <a:avLst/>
          </a:prstGeom>
          <a:solidFill>
            <a:srgbClr val="264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65" name="Rectangle 208"/>
          <p:cNvSpPr>
            <a:spLocks noChangeArrowheads="1"/>
          </p:cNvSpPr>
          <p:nvPr/>
        </p:nvSpPr>
        <p:spPr bwMode="auto">
          <a:xfrm>
            <a:off x="4127501" y="4432300"/>
            <a:ext cx="1477963" cy="6350"/>
          </a:xfrm>
          <a:prstGeom prst="rect">
            <a:avLst/>
          </a:prstGeom>
          <a:solidFill>
            <a:srgbClr val="254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66" name="Rectangle 209"/>
          <p:cNvSpPr>
            <a:spLocks noChangeArrowheads="1"/>
          </p:cNvSpPr>
          <p:nvPr/>
        </p:nvSpPr>
        <p:spPr bwMode="auto">
          <a:xfrm>
            <a:off x="4127501" y="4438650"/>
            <a:ext cx="1477963" cy="7938"/>
          </a:xfrm>
          <a:prstGeom prst="rect">
            <a:avLst/>
          </a:prstGeom>
          <a:solidFill>
            <a:srgbClr val="244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67" name="Rectangle 210"/>
          <p:cNvSpPr>
            <a:spLocks noChangeArrowheads="1"/>
          </p:cNvSpPr>
          <p:nvPr/>
        </p:nvSpPr>
        <p:spPr bwMode="auto">
          <a:xfrm>
            <a:off x="4127501" y="4446588"/>
            <a:ext cx="1477963" cy="6350"/>
          </a:xfrm>
          <a:prstGeom prst="rect">
            <a:avLst/>
          </a:prstGeom>
          <a:solidFill>
            <a:srgbClr val="2346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68" name="Rectangle 211"/>
          <p:cNvSpPr>
            <a:spLocks noChangeArrowheads="1"/>
          </p:cNvSpPr>
          <p:nvPr/>
        </p:nvSpPr>
        <p:spPr bwMode="auto">
          <a:xfrm>
            <a:off x="4127501" y="4452939"/>
            <a:ext cx="1477963" cy="7937"/>
          </a:xfrm>
          <a:prstGeom prst="rect">
            <a:avLst/>
          </a:prstGeom>
          <a:solidFill>
            <a:srgbClr val="224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69" name="Rectangle 212"/>
          <p:cNvSpPr>
            <a:spLocks noChangeArrowheads="1"/>
          </p:cNvSpPr>
          <p:nvPr/>
        </p:nvSpPr>
        <p:spPr bwMode="auto">
          <a:xfrm>
            <a:off x="4127501" y="4246563"/>
            <a:ext cx="1477963" cy="214312"/>
          </a:xfrm>
          <a:prstGeom prst="rect">
            <a:avLst/>
          </a:prstGeom>
          <a:noFill/>
          <a:ln w="79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0" name="Rectangle 213"/>
          <p:cNvSpPr>
            <a:spLocks noChangeArrowheads="1"/>
          </p:cNvSpPr>
          <p:nvPr/>
        </p:nvSpPr>
        <p:spPr bwMode="auto">
          <a:xfrm>
            <a:off x="4127501" y="4646613"/>
            <a:ext cx="1241425" cy="6350"/>
          </a:xfrm>
          <a:prstGeom prst="rect">
            <a:avLst/>
          </a:prstGeom>
          <a:solidFill>
            <a:srgbClr val="224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1" name="Rectangle 214"/>
          <p:cNvSpPr>
            <a:spLocks noChangeArrowheads="1"/>
          </p:cNvSpPr>
          <p:nvPr/>
        </p:nvSpPr>
        <p:spPr bwMode="auto">
          <a:xfrm>
            <a:off x="4127501" y="4652964"/>
            <a:ext cx="1241425" cy="7937"/>
          </a:xfrm>
          <a:prstGeom prst="rect">
            <a:avLst/>
          </a:prstGeom>
          <a:solidFill>
            <a:srgbClr val="2346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2" name="Rectangle 215"/>
          <p:cNvSpPr>
            <a:spLocks noChangeArrowheads="1"/>
          </p:cNvSpPr>
          <p:nvPr/>
        </p:nvSpPr>
        <p:spPr bwMode="auto">
          <a:xfrm>
            <a:off x="4127501" y="4660900"/>
            <a:ext cx="1241425" cy="7938"/>
          </a:xfrm>
          <a:prstGeom prst="rect">
            <a:avLst/>
          </a:prstGeom>
          <a:solidFill>
            <a:srgbClr val="244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3" name="Rectangle 216"/>
          <p:cNvSpPr>
            <a:spLocks noChangeArrowheads="1"/>
          </p:cNvSpPr>
          <p:nvPr/>
        </p:nvSpPr>
        <p:spPr bwMode="auto">
          <a:xfrm>
            <a:off x="4127501" y="4668838"/>
            <a:ext cx="1241425" cy="6350"/>
          </a:xfrm>
          <a:prstGeom prst="rect">
            <a:avLst/>
          </a:prstGeom>
          <a:solidFill>
            <a:srgbClr val="254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4" name="Rectangle 217"/>
          <p:cNvSpPr>
            <a:spLocks noChangeArrowheads="1"/>
          </p:cNvSpPr>
          <p:nvPr/>
        </p:nvSpPr>
        <p:spPr bwMode="auto">
          <a:xfrm>
            <a:off x="4127501" y="4675189"/>
            <a:ext cx="1241425" cy="7937"/>
          </a:xfrm>
          <a:prstGeom prst="rect">
            <a:avLst/>
          </a:prstGeom>
          <a:solidFill>
            <a:srgbClr val="274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5" name="Rectangle 218"/>
          <p:cNvSpPr>
            <a:spLocks noChangeArrowheads="1"/>
          </p:cNvSpPr>
          <p:nvPr/>
        </p:nvSpPr>
        <p:spPr bwMode="auto">
          <a:xfrm>
            <a:off x="4127501" y="4683125"/>
            <a:ext cx="1241425" cy="7938"/>
          </a:xfrm>
          <a:prstGeom prst="rect">
            <a:avLst/>
          </a:prstGeom>
          <a:solidFill>
            <a:srgbClr val="2951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6" name="Rectangle 219"/>
          <p:cNvSpPr>
            <a:spLocks noChangeArrowheads="1"/>
          </p:cNvSpPr>
          <p:nvPr/>
        </p:nvSpPr>
        <p:spPr bwMode="auto">
          <a:xfrm>
            <a:off x="4127501" y="4691063"/>
            <a:ext cx="1241425" cy="6350"/>
          </a:xfrm>
          <a:prstGeom prst="rect">
            <a:avLst/>
          </a:prstGeom>
          <a:solidFill>
            <a:srgbClr val="2B5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7" name="Rectangle 220"/>
          <p:cNvSpPr>
            <a:spLocks noChangeArrowheads="1"/>
          </p:cNvSpPr>
          <p:nvPr/>
        </p:nvSpPr>
        <p:spPr bwMode="auto">
          <a:xfrm>
            <a:off x="4127501" y="4697414"/>
            <a:ext cx="1241425" cy="7937"/>
          </a:xfrm>
          <a:prstGeom prst="rect">
            <a:avLst/>
          </a:prstGeom>
          <a:solidFill>
            <a:srgbClr val="2D5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8" name="Rectangle 221"/>
          <p:cNvSpPr>
            <a:spLocks noChangeArrowheads="1"/>
          </p:cNvSpPr>
          <p:nvPr/>
        </p:nvSpPr>
        <p:spPr bwMode="auto">
          <a:xfrm>
            <a:off x="4127501" y="4705350"/>
            <a:ext cx="1241425" cy="7938"/>
          </a:xfrm>
          <a:prstGeom prst="rect">
            <a:avLst/>
          </a:prstGeom>
          <a:solidFill>
            <a:srgbClr val="2E5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79" name="Rectangle 222"/>
          <p:cNvSpPr>
            <a:spLocks noChangeArrowheads="1"/>
          </p:cNvSpPr>
          <p:nvPr/>
        </p:nvSpPr>
        <p:spPr bwMode="auto">
          <a:xfrm>
            <a:off x="4127501" y="4713288"/>
            <a:ext cx="1241425" cy="6350"/>
          </a:xfrm>
          <a:prstGeom prst="rect">
            <a:avLst/>
          </a:prstGeom>
          <a:solidFill>
            <a:srgbClr val="2F5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0" name="Rectangle 223"/>
          <p:cNvSpPr>
            <a:spLocks noChangeArrowheads="1"/>
          </p:cNvSpPr>
          <p:nvPr/>
        </p:nvSpPr>
        <p:spPr bwMode="auto">
          <a:xfrm>
            <a:off x="4127501" y="4719639"/>
            <a:ext cx="1241425" cy="7937"/>
          </a:xfrm>
          <a:prstGeom prst="rect">
            <a:avLst/>
          </a:prstGeom>
          <a:solidFill>
            <a:srgbClr val="316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1" name="Rectangle 224"/>
          <p:cNvSpPr>
            <a:spLocks noChangeArrowheads="1"/>
          </p:cNvSpPr>
          <p:nvPr/>
        </p:nvSpPr>
        <p:spPr bwMode="auto">
          <a:xfrm>
            <a:off x="4127501" y="4727575"/>
            <a:ext cx="1241425" cy="7938"/>
          </a:xfrm>
          <a:prstGeom prst="rect">
            <a:avLst/>
          </a:prstGeom>
          <a:solidFill>
            <a:srgbClr val="3264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2" name="Rectangle 225"/>
          <p:cNvSpPr>
            <a:spLocks noChangeArrowheads="1"/>
          </p:cNvSpPr>
          <p:nvPr/>
        </p:nvSpPr>
        <p:spPr bwMode="auto">
          <a:xfrm>
            <a:off x="4127501" y="4735513"/>
            <a:ext cx="1241425" cy="6350"/>
          </a:xfrm>
          <a:prstGeom prst="rect">
            <a:avLst/>
          </a:prstGeom>
          <a:solidFill>
            <a:srgbClr val="3265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3" name="Rectangle 226"/>
          <p:cNvSpPr>
            <a:spLocks noChangeArrowheads="1"/>
          </p:cNvSpPr>
          <p:nvPr/>
        </p:nvSpPr>
        <p:spPr bwMode="auto">
          <a:xfrm>
            <a:off x="4127501" y="4741864"/>
            <a:ext cx="1241425" cy="14287"/>
          </a:xfrm>
          <a:prstGeom prst="rect">
            <a:avLst/>
          </a:prstGeom>
          <a:solidFill>
            <a:srgbClr val="3366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4" name="Rectangle 227"/>
          <p:cNvSpPr>
            <a:spLocks noChangeArrowheads="1"/>
          </p:cNvSpPr>
          <p:nvPr/>
        </p:nvSpPr>
        <p:spPr bwMode="auto">
          <a:xfrm>
            <a:off x="4127501" y="4756150"/>
            <a:ext cx="1241425" cy="7938"/>
          </a:xfrm>
          <a:prstGeom prst="rect">
            <a:avLst/>
          </a:prstGeom>
          <a:solidFill>
            <a:srgbClr val="3265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5" name="Rectangle 228"/>
          <p:cNvSpPr>
            <a:spLocks noChangeArrowheads="1"/>
          </p:cNvSpPr>
          <p:nvPr/>
        </p:nvSpPr>
        <p:spPr bwMode="auto">
          <a:xfrm>
            <a:off x="4127501" y="4764089"/>
            <a:ext cx="1241425" cy="7937"/>
          </a:xfrm>
          <a:prstGeom prst="rect">
            <a:avLst/>
          </a:prstGeom>
          <a:solidFill>
            <a:srgbClr val="3264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6" name="Rectangle 229"/>
          <p:cNvSpPr>
            <a:spLocks noChangeArrowheads="1"/>
          </p:cNvSpPr>
          <p:nvPr/>
        </p:nvSpPr>
        <p:spPr bwMode="auto">
          <a:xfrm>
            <a:off x="4127501" y="4772025"/>
            <a:ext cx="1241425" cy="6350"/>
          </a:xfrm>
          <a:prstGeom prst="rect">
            <a:avLst/>
          </a:prstGeom>
          <a:solidFill>
            <a:srgbClr val="316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7" name="Rectangle 230"/>
          <p:cNvSpPr>
            <a:spLocks noChangeArrowheads="1"/>
          </p:cNvSpPr>
          <p:nvPr/>
        </p:nvSpPr>
        <p:spPr bwMode="auto">
          <a:xfrm>
            <a:off x="4127501" y="4778375"/>
            <a:ext cx="1241425" cy="7938"/>
          </a:xfrm>
          <a:prstGeom prst="rect">
            <a:avLst/>
          </a:prstGeom>
          <a:solidFill>
            <a:srgbClr val="2F5F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8" name="Rectangle 231"/>
          <p:cNvSpPr>
            <a:spLocks noChangeArrowheads="1"/>
          </p:cNvSpPr>
          <p:nvPr/>
        </p:nvSpPr>
        <p:spPr bwMode="auto">
          <a:xfrm>
            <a:off x="4127501" y="4786314"/>
            <a:ext cx="1241425" cy="7937"/>
          </a:xfrm>
          <a:prstGeom prst="rect">
            <a:avLst/>
          </a:prstGeom>
          <a:solidFill>
            <a:srgbClr val="2E5C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89" name="Rectangle 232"/>
          <p:cNvSpPr>
            <a:spLocks noChangeArrowheads="1"/>
          </p:cNvSpPr>
          <p:nvPr/>
        </p:nvSpPr>
        <p:spPr bwMode="auto">
          <a:xfrm>
            <a:off x="4127501" y="4794250"/>
            <a:ext cx="1241425" cy="6350"/>
          </a:xfrm>
          <a:prstGeom prst="rect">
            <a:avLst/>
          </a:prstGeom>
          <a:solidFill>
            <a:srgbClr val="2D5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0" name="Rectangle 233"/>
          <p:cNvSpPr>
            <a:spLocks noChangeArrowheads="1"/>
          </p:cNvSpPr>
          <p:nvPr/>
        </p:nvSpPr>
        <p:spPr bwMode="auto">
          <a:xfrm>
            <a:off x="4127501" y="4800600"/>
            <a:ext cx="1241425" cy="7938"/>
          </a:xfrm>
          <a:prstGeom prst="rect">
            <a:avLst/>
          </a:prstGeom>
          <a:solidFill>
            <a:srgbClr val="2B5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1" name="Rectangle 234"/>
          <p:cNvSpPr>
            <a:spLocks noChangeArrowheads="1"/>
          </p:cNvSpPr>
          <p:nvPr/>
        </p:nvSpPr>
        <p:spPr bwMode="auto">
          <a:xfrm>
            <a:off x="4127501" y="4808539"/>
            <a:ext cx="1241425" cy="7937"/>
          </a:xfrm>
          <a:prstGeom prst="rect">
            <a:avLst/>
          </a:prstGeom>
          <a:solidFill>
            <a:srgbClr val="2951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2" name="Rectangle 235"/>
          <p:cNvSpPr>
            <a:spLocks noChangeArrowheads="1"/>
          </p:cNvSpPr>
          <p:nvPr/>
        </p:nvSpPr>
        <p:spPr bwMode="auto">
          <a:xfrm>
            <a:off x="4127501" y="4816475"/>
            <a:ext cx="1241425" cy="6350"/>
          </a:xfrm>
          <a:prstGeom prst="rect">
            <a:avLst/>
          </a:prstGeom>
          <a:solidFill>
            <a:srgbClr val="274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3" name="Rectangle 236"/>
          <p:cNvSpPr>
            <a:spLocks noChangeArrowheads="1"/>
          </p:cNvSpPr>
          <p:nvPr/>
        </p:nvSpPr>
        <p:spPr bwMode="auto">
          <a:xfrm>
            <a:off x="4127501" y="4822825"/>
            <a:ext cx="1241425" cy="7938"/>
          </a:xfrm>
          <a:prstGeom prst="rect">
            <a:avLst/>
          </a:prstGeom>
          <a:solidFill>
            <a:srgbClr val="254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4" name="Rectangle 237"/>
          <p:cNvSpPr>
            <a:spLocks noChangeArrowheads="1"/>
          </p:cNvSpPr>
          <p:nvPr/>
        </p:nvSpPr>
        <p:spPr bwMode="auto">
          <a:xfrm>
            <a:off x="4127501" y="4830764"/>
            <a:ext cx="1241425" cy="7937"/>
          </a:xfrm>
          <a:prstGeom prst="rect">
            <a:avLst/>
          </a:prstGeom>
          <a:solidFill>
            <a:srgbClr val="244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5" name="Rectangle 238"/>
          <p:cNvSpPr>
            <a:spLocks noChangeArrowheads="1"/>
          </p:cNvSpPr>
          <p:nvPr/>
        </p:nvSpPr>
        <p:spPr bwMode="auto">
          <a:xfrm>
            <a:off x="4127501" y="4838700"/>
            <a:ext cx="1241425" cy="6350"/>
          </a:xfrm>
          <a:prstGeom prst="rect">
            <a:avLst/>
          </a:prstGeom>
          <a:solidFill>
            <a:srgbClr val="2346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6" name="Rectangle 239"/>
          <p:cNvSpPr>
            <a:spLocks noChangeArrowheads="1"/>
          </p:cNvSpPr>
          <p:nvPr/>
        </p:nvSpPr>
        <p:spPr bwMode="auto">
          <a:xfrm>
            <a:off x="4127501" y="4845050"/>
            <a:ext cx="1241425" cy="7938"/>
          </a:xfrm>
          <a:prstGeom prst="rect">
            <a:avLst/>
          </a:prstGeom>
          <a:solidFill>
            <a:srgbClr val="224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7" name="Rectangle 240"/>
          <p:cNvSpPr>
            <a:spLocks noChangeArrowheads="1"/>
          </p:cNvSpPr>
          <p:nvPr/>
        </p:nvSpPr>
        <p:spPr bwMode="auto">
          <a:xfrm>
            <a:off x="4127501" y="4646614"/>
            <a:ext cx="1241425" cy="206375"/>
          </a:xfrm>
          <a:prstGeom prst="rect">
            <a:avLst/>
          </a:prstGeom>
          <a:noFill/>
          <a:ln w="79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8" name="Rectangle 241"/>
          <p:cNvSpPr>
            <a:spLocks noChangeArrowheads="1"/>
          </p:cNvSpPr>
          <p:nvPr/>
        </p:nvSpPr>
        <p:spPr bwMode="auto">
          <a:xfrm>
            <a:off x="4127500" y="5038725"/>
            <a:ext cx="1049338" cy="6350"/>
          </a:xfrm>
          <a:prstGeom prst="rect">
            <a:avLst/>
          </a:prstGeom>
          <a:solidFill>
            <a:srgbClr val="224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399" name="Rectangle 242"/>
          <p:cNvSpPr>
            <a:spLocks noChangeArrowheads="1"/>
          </p:cNvSpPr>
          <p:nvPr/>
        </p:nvSpPr>
        <p:spPr bwMode="auto">
          <a:xfrm>
            <a:off x="4127500" y="5045075"/>
            <a:ext cx="1049338" cy="7938"/>
          </a:xfrm>
          <a:prstGeom prst="rect">
            <a:avLst/>
          </a:prstGeom>
          <a:solidFill>
            <a:srgbClr val="2346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0" name="Rectangle 243"/>
          <p:cNvSpPr>
            <a:spLocks noChangeArrowheads="1"/>
          </p:cNvSpPr>
          <p:nvPr/>
        </p:nvSpPr>
        <p:spPr bwMode="auto">
          <a:xfrm>
            <a:off x="4127500" y="5053013"/>
            <a:ext cx="1049338" cy="6350"/>
          </a:xfrm>
          <a:prstGeom prst="rect">
            <a:avLst/>
          </a:prstGeom>
          <a:solidFill>
            <a:srgbClr val="244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1" name="Rectangle 244"/>
          <p:cNvSpPr>
            <a:spLocks noChangeArrowheads="1"/>
          </p:cNvSpPr>
          <p:nvPr/>
        </p:nvSpPr>
        <p:spPr bwMode="auto">
          <a:xfrm>
            <a:off x="4127500" y="5059364"/>
            <a:ext cx="1049338" cy="7937"/>
          </a:xfrm>
          <a:prstGeom prst="rect">
            <a:avLst/>
          </a:prstGeom>
          <a:solidFill>
            <a:srgbClr val="254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2" name="Rectangle 245"/>
          <p:cNvSpPr>
            <a:spLocks noChangeArrowheads="1"/>
          </p:cNvSpPr>
          <p:nvPr/>
        </p:nvSpPr>
        <p:spPr bwMode="auto">
          <a:xfrm>
            <a:off x="4127500" y="5067300"/>
            <a:ext cx="1049338" cy="7938"/>
          </a:xfrm>
          <a:prstGeom prst="rect">
            <a:avLst/>
          </a:prstGeom>
          <a:solidFill>
            <a:srgbClr val="264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3" name="Rectangle 246"/>
          <p:cNvSpPr>
            <a:spLocks noChangeArrowheads="1"/>
          </p:cNvSpPr>
          <p:nvPr/>
        </p:nvSpPr>
        <p:spPr bwMode="auto">
          <a:xfrm>
            <a:off x="4127500" y="5075238"/>
            <a:ext cx="1049338" cy="6350"/>
          </a:xfrm>
          <a:prstGeom prst="rect">
            <a:avLst/>
          </a:prstGeom>
          <a:solidFill>
            <a:srgbClr val="285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4" name="Rectangle 247"/>
          <p:cNvSpPr>
            <a:spLocks noChangeArrowheads="1"/>
          </p:cNvSpPr>
          <p:nvPr/>
        </p:nvSpPr>
        <p:spPr bwMode="auto">
          <a:xfrm>
            <a:off x="4127500" y="5081589"/>
            <a:ext cx="1049338" cy="7937"/>
          </a:xfrm>
          <a:prstGeom prst="rect">
            <a:avLst/>
          </a:prstGeom>
          <a:solidFill>
            <a:srgbClr val="2A54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5" name="Rectangle 248"/>
          <p:cNvSpPr>
            <a:spLocks noChangeArrowheads="1"/>
          </p:cNvSpPr>
          <p:nvPr/>
        </p:nvSpPr>
        <p:spPr bwMode="auto">
          <a:xfrm>
            <a:off x="4127500" y="5089525"/>
            <a:ext cx="1049338" cy="7938"/>
          </a:xfrm>
          <a:prstGeom prst="rect">
            <a:avLst/>
          </a:prstGeom>
          <a:solidFill>
            <a:srgbClr val="2C5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6" name="Rectangle 249"/>
          <p:cNvSpPr>
            <a:spLocks noChangeArrowheads="1"/>
          </p:cNvSpPr>
          <p:nvPr/>
        </p:nvSpPr>
        <p:spPr bwMode="auto">
          <a:xfrm>
            <a:off x="4127500" y="5097463"/>
            <a:ext cx="1049338" cy="6350"/>
          </a:xfrm>
          <a:prstGeom prst="rect">
            <a:avLst/>
          </a:prstGeom>
          <a:solidFill>
            <a:srgbClr val="2D5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7" name="Rectangle 250"/>
          <p:cNvSpPr>
            <a:spLocks noChangeArrowheads="1"/>
          </p:cNvSpPr>
          <p:nvPr/>
        </p:nvSpPr>
        <p:spPr bwMode="auto">
          <a:xfrm>
            <a:off x="4127500" y="5103814"/>
            <a:ext cx="1049338" cy="7937"/>
          </a:xfrm>
          <a:prstGeom prst="rect">
            <a:avLst/>
          </a:prstGeom>
          <a:solidFill>
            <a:srgbClr val="2F5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8" name="Rectangle 251"/>
          <p:cNvSpPr>
            <a:spLocks noChangeArrowheads="1"/>
          </p:cNvSpPr>
          <p:nvPr/>
        </p:nvSpPr>
        <p:spPr bwMode="auto">
          <a:xfrm>
            <a:off x="4127500" y="5111750"/>
            <a:ext cx="1049338" cy="7938"/>
          </a:xfrm>
          <a:prstGeom prst="rect">
            <a:avLst/>
          </a:prstGeom>
          <a:solidFill>
            <a:srgbClr val="306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09" name="Rectangle 252"/>
          <p:cNvSpPr>
            <a:spLocks noChangeArrowheads="1"/>
          </p:cNvSpPr>
          <p:nvPr/>
        </p:nvSpPr>
        <p:spPr bwMode="auto">
          <a:xfrm>
            <a:off x="4127500" y="5119688"/>
            <a:ext cx="1049338" cy="6350"/>
          </a:xfrm>
          <a:prstGeom prst="rect">
            <a:avLst/>
          </a:prstGeom>
          <a:solidFill>
            <a:srgbClr val="316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0" name="Rectangle 253"/>
          <p:cNvSpPr>
            <a:spLocks noChangeArrowheads="1"/>
          </p:cNvSpPr>
          <p:nvPr/>
        </p:nvSpPr>
        <p:spPr bwMode="auto">
          <a:xfrm>
            <a:off x="4127500" y="5126039"/>
            <a:ext cx="1049338" cy="7937"/>
          </a:xfrm>
          <a:prstGeom prst="rect">
            <a:avLst/>
          </a:prstGeom>
          <a:solidFill>
            <a:srgbClr val="326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1" name="Rectangle 254"/>
          <p:cNvSpPr>
            <a:spLocks noChangeArrowheads="1"/>
          </p:cNvSpPr>
          <p:nvPr/>
        </p:nvSpPr>
        <p:spPr bwMode="auto">
          <a:xfrm>
            <a:off x="4127500" y="5133975"/>
            <a:ext cx="1049338" cy="7938"/>
          </a:xfrm>
          <a:prstGeom prst="rect">
            <a:avLst/>
          </a:prstGeom>
          <a:solidFill>
            <a:srgbClr val="3265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2" name="Rectangle 255"/>
          <p:cNvSpPr>
            <a:spLocks noChangeArrowheads="1"/>
          </p:cNvSpPr>
          <p:nvPr/>
        </p:nvSpPr>
        <p:spPr bwMode="auto">
          <a:xfrm>
            <a:off x="4127500" y="5141913"/>
            <a:ext cx="1049338" cy="63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3" name="Rectangle 256"/>
          <p:cNvSpPr>
            <a:spLocks noChangeArrowheads="1"/>
          </p:cNvSpPr>
          <p:nvPr/>
        </p:nvSpPr>
        <p:spPr bwMode="auto">
          <a:xfrm>
            <a:off x="4127500" y="5148264"/>
            <a:ext cx="1049338" cy="7937"/>
          </a:xfrm>
          <a:prstGeom prst="rect">
            <a:avLst/>
          </a:prstGeom>
          <a:solidFill>
            <a:srgbClr val="3265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4" name="Rectangle 257"/>
          <p:cNvSpPr>
            <a:spLocks noChangeArrowheads="1"/>
          </p:cNvSpPr>
          <p:nvPr/>
        </p:nvSpPr>
        <p:spPr bwMode="auto">
          <a:xfrm>
            <a:off x="4127500" y="5156200"/>
            <a:ext cx="1049338" cy="7938"/>
          </a:xfrm>
          <a:prstGeom prst="rect">
            <a:avLst/>
          </a:prstGeom>
          <a:solidFill>
            <a:srgbClr val="3265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5" name="Rectangle 258"/>
          <p:cNvSpPr>
            <a:spLocks noChangeArrowheads="1"/>
          </p:cNvSpPr>
          <p:nvPr/>
        </p:nvSpPr>
        <p:spPr bwMode="auto">
          <a:xfrm>
            <a:off x="4127500" y="5164138"/>
            <a:ext cx="1049338" cy="6350"/>
          </a:xfrm>
          <a:prstGeom prst="rect">
            <a:avLst/>
          </a:prstGeom>
          <a:solidFill>
            <a:srgbClr val="316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6" name="Rectangle 259"/>
          <p:cNvSpPr>
            <a:spLocks noChangeArrowheads="1"/>
          </p:cNvSpPr>
          <p:nvPr/>
        </p:nvSpPr>
        <p:spPr bwMode="auto">
          <a:xfrm>
            <a:off x="4127500" y="5170489"/>
            <a:ext cx="1049338" cy="7937"/>
          </a:xfrm>
          <a:prstGeom prst="rect">
            <a:avLst/>
          </a:prstGeom>
          <a:solidFill>
            <a:srgbClr val="3061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7" name="Rectangle 260"/>
          <p:cNvSpPr>
            <a:spLocks noChangeArrowheads="1"/>
          </p:cNvSpPr>
          <p:nvPr/>
        </p:nvSpPr>
        <p:spPr bwMode="auto">
          <a:xfrm>
            <a:off x="4127500" y="5178425"/>
            <a:ext cx="1049338" cy="7938"/>
          </a:xfrm>
          <a:prstGeom prst="rect">
            <a:avLst/>
          </a:prstGeom>
          <a:solidFill>
            <a:srgbClr val="2F5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8" name="Rectangle 261"/>
          <p:cNvSpPr>
            <a:spLocks noChangeArrowheads="1"/>
          </p:cNvSpPr>
          <p:nvPr/>
        </p:nvSpPr>
        <p:spPr bwMode="auto">
          <a:xfrm>
            <a:off x="4127500" y="5186363"/>
            <a:ext cx="1049338" cy="6350"/>
          </a:xfrm>
          <a:prstGeom prst="rect">
            <a:avLst/>
          </a:prstGeom>
          <a:solidFill>
            <a:srgbClr val="2D5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19" name="Rectangle 262"/>
          <p:cNvSpPr>
            <a:spLocks noChangeArrowheads="1"/>
          </p:cNvSpPr>
          <p:nvPr/>
        </p:nvSpPr>
        <p:spPr bwMode="auto">
          <a:xfrm>
            <a:off x="4127500" y="5192714"/>
            <a:ext cx="1049338" cy="7937"/>
          </a:xfrm>
          <a:prstGeom prst="rect">
            <a:avLst/>
          </a:prstGeom>
          <a:solidFill>
            <a:srgbClr val="2C58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0" name="Rectangle 263"/>
          <p:cNvSpPr>
            <a:spLocks noChangeArrowheads="1"/>
          </p:cNvSpPr>
          <p:nvPr/>
        </p:nvSpPr>
        <p:spPr bwMode="auto">
          <a:xfrm>
            <a:off x="4127500" y="5200650"/>
            <a:ext cx="1049338" cy="7938"/>
          </a:xfrm>
          <a:prstGeom prst="rect">
            <a:avLst/>
          </a:prstGeom>
          <a:solidFill>
            <a:srgbClr val="2A54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1" name="Rectangle 264"/>
          <p:cNvSpPr>
            <a:spLocks noChangeArrowheads="1"/>
          </p:cNvSpPr>
          <p:nvPr/>
        </p:nvSpPr>
        <p:spPr bwMode="auto">
          <a:xfrm>
            <a:off x="4127500" y="5208588"/>
            <a:ext cx="1049338" cy="6350"/>
          </a:xfrm>
          <a:prstGeom prst="rect">
            <a:avLst/>
          </a:prstGeom>
          <a:solidFill>
            <a:srgbClr val="2850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2" name="Rectangle 265"/>
          <p:cNvSpPr>
            <a:spLocks noChangeArrowheads="1"/>
          </p:cNvSpPr>
          <p:nvPr/>
        </p:nvSpPr>
        <p:spPr bwMode="auto">
          <a:xfrm>
            <a:off x="4127500" y="5214939"/>
            <a:ext cx="1049338" cy="7937"/>
          </a:xfrm>
          <a:prstGeom prst="rect">
            <a:avLst/>
          </a:prstGeom>
          <a:solidFill>
            <a:srgbClr val="264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3" name="Rectangle 266"/>
          <p:cNvSpPr>
            <a:spLocks noChangeArrowheads="1"/>
          </p:cNvSpPr>
          <p:nvPr/>
        </p:nvSpPr>
        <p:spPr bwMode="auto">
          <a:xfrm>
            <a:off x="4127500" y="5222875"/>
            <a:ext cx="1049338" cy="7938"/>
          </a:xfrm>
          <a:prstGeom prst="rect">
            <a:avLst/>
          </a:prstGeom>
          <a:solidFill>
            <a:srgbClr val="254A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4" name="Rectangle 267"/>
          <p:cNvSpPr>
            <a:spLocks noChangeArrowheads="1"/>
          </p:cNvSpPr>
          <p:nvPr/>
        </p:nvSpPr>
        <p:spPr bwMode="auto">
          <a:xfrm>
            <a:off x="4127500" y="5230813"/>
            <a:ext cx="1049338" cy="6350"/>
          </a:xfrm>
          <a:prstGeom prst="rect">
            <a:avLst/>
          </a:prstGeom>
          <a:solidFill>
            <a:srgbClr val="2448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5" name="Rectangle 268"/>
          <p:cNvSpPr>
            <a:spLocks noChangeArrowheads="1"/>
          </p:cNvSpPr>
          <p:nvPr/>
        </p:nvSpPr>
        <p:spPr bwMode="auto">
          <a:xfrm>
            <a:off x="4127500" y="5237164"/>
            <a:ext cx="1049338" cy="7937"/>
          </a:xfrm>
          <a:prstGeom prst="rect">
            <a:avLst/>
          </a:prstGeom>
          <a:solidFill>
            <a:srgbClr val="2346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6" name="Rectangle 269"/>
          <p:cNvSpPr>
            <a:spLocks noChangeArrowheads="1"/>
          </p:cNvSpPr>
          <p:nvPr/>
        </p:nvSpPr>
        <p:spPr bwMode="auto">
          <a:xfrm>
            <a:off x="4127500" y="5245100"/>
            <a:ext cx="1049338" cy="7938"/>
          </a:xfrm>
          <a:prstGeom prst="rect">
            <a:avLst/>
          </a:prstGeom>
          <a:solidFill>
            <a:srgbClr val="224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7" name="Rectangle 270"/>
          <p:cNvSpPr>
            <a:spLocks noChangeArrowheads="1"/>
          </p:cNvSpPr>
          <p:nvPr/>
        </p:nvSpPr>
        <p:spPr bwMode="auto">
          <a:xfrm>
            <a:off x="4127500" y="5038726"/>
            <a:ext cx="1049338" cy="214313"/>
          </a:xfrm>
          <a:prstGeom prst="rect">
            <a:avLst/>
          </a:prstGeom>
          <a:noFill/>
          <a:ln w="793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2400"/>
          </a:p>
        </p:txBody>
      </p:sp>
      <p:sp>
        <p:nvSpPr>
          <p:cNvPr id="15428" name="Line 271"/>
          <p:cNvSpPr>
            <a:spLocks noChangeShapeType="1"/>
          </p:cNvSpPr>
          <p:nvPr/>
        </p:nvSpPr>
        <p:spPr bwMode="auto">
          <a:xfrm>
            <a:off x="4127500" y="5348289"/>
            <a:ext cx="4768850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29" name="Line 272"/>
          <p:cNvSpPr>
            <a:spLocks noChangeShapeType="1"/>
          </p:cNvSpPr>
          <p:nvPr/>
        </p:nvSpPr>
        <p:spPr bwMode="auto">
          <a:xfrm flipV="1">
            <a:off x="4127500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0" name="Line 273"/>
          <p:cNvSpPr>
            <a:spLocks noChangeShapeType="1"/>
          </p:cNvSpPr>
          <p:nvPr/>
        </p:nvSpPr>
        <p:spPr bwMode="auto">
          <a:xfrm flipV="1">
            <a:off x="4606925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1" name="Line 274"/>
          <p:cNvSpPr>
            <a:spLocks noChangeShapeType="1"/>
          </p:cNvSpPr>
          <p:nvPr/>
        </p:nvSpPr>
        <p:spPr bwMode="auto">
          <a:xfrm flipV="1">
            <a:off x="5081589" y="5348288"/>
            <a:ext cx="1587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2" name="Line 275"/>
          <p:cNvSpPr>
            <a:spLocks noChangeShapeType="1"/>
          </p:cNvSpPr>
          <p:nvPr/>
        </p:nvSpPr>
        <p:spPr bwMode="auto">
          <a:xfrm flipV="1">
            <a:off x="5561014" y="5348288"/>
            <a:ext cx="1587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3" name="Line 276"/>
          <p:cNvSpPr>
            <a:spLocks noChangeShapeType="1"/>
          </p:cNvSpPr>
          <p:nvPr/>
        </p:nvSpPr>
        <p:spPr bwMode="auto">
          <a:xfrm flipV="1">
            <a:off x="6034089" y="5348288"/>
            <a:ext cx="1587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4" name="Line 277"/>
          <p:cNvSpPr>
            <a:spLocks noChangeShapeType="1"/>
          </p:cNvSpPr>
          <p:nvPr/>
        </p:nvSpPr>
        <p:spPr bwMode="auto">
          <a:xfrm flipV="1">
            <a:off x="6515100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5" name="Line 278"/>
          <p:cNvSpPr>
            <a:spLocks noChangeShapeType="1"/>
          </p:cNvSpPr>
          <p:nvPr/>
        </p:nvSpPr>
        <p:spPr bwMode="auto">
          <a:xfrm flipV="1">
            <a:off x="6988175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6" name="Line 279"/>
          <p:cNvSpPr>
            <a:spLocks noChangeShapeType="1"/>
          </p:cNvSpPr>
          <p:nvPr/>
        </p:nvSpPr>
        <p:spPr bwMode="auto">
          <a:xfrm flipV="1">
            <a:off x="7469189" y="5348288"/>
            <a:ext cx="1587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7" name="Line 280"/>
          <p:cNvSpPr>
            <a:spLocks noChangeShapeType="1"/>
          </p:cNvSpPr>
          <p:nvPr/>
        </p:nvSpPr>
        <p:spPr bwMode="auto">
          <a:xfrm flipV="1">
            <a:off x="7942264" y="5348288"/>
            <a:ext cx="1587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8" name="Line 281"/>
          <p:cNvSpPr>
            <a:spLocks noChangeShapeType="1"/>
          </p:cNvSpPr>
          <p:nvPr/>
        </p:nvSpPr>
        <p:spPr bwMode="auto">
          <a:xfrm flipV="1">
            <a:off x="8423275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39" name="Line 282"/>
          <p:cNvSpPr>
            <a:spLocks noChangeShapeType="1"/>
          </p:cNvSpPr>
          <p:nvPr/>
        </p:nvSpPr>
        <p:spPr bwMode="auto">
          <a:xfrm flipV="1">
            <a:off x="8896350" y="5348288"/>
            <a:ext cx="1588" cy="44450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0" name="Line 283"/>
          <p:cNvSpPr>
            <a:spLocks noChangeShapeType="1"/>
          </p:cNvSpPr>
          <p:nvPr/>
        </p:nvSpPr>
        <p:spPr bwMode="auto">
          <a:xfrm>
            <a:off x="4127500" y="1776414"/>
            <a:ext cx="1588" cy="35718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1" name="Line 284"/>
          <p:cNvSpPr>
            <a:spLocks noChangeShapeType="1"/>
          </p:cNvSpPr>
          <p:nvPr/>
        </p:nvSpPr>
        <p:spPr bwMode="auto">
          <a:xfrm>
            <a:off x="4075114" y="1776414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2" name="Line 285"/>
          <p:cNvSpPr>
            <a:spLocks noChangeShapeType="1"/>
          </p:cNvSpPr>
          <p:nvPr/>
        </p:nvSpPr>
        <p:spPr bwMode="auto">
          <a:xfrm>
            <a:off x="4075114" y="2176464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3" name="Line 286"/>
          <p:cNvSpPr>
            <a:spLocks noChangeShapeType="1"/>
          </p:cNvSpPr>
          <p:nvPr/>
        </p:nvSpPr>
        <p:spPr bwMode="auto">
          <a:xfrm>
            <a:off x="4075114" y="2568575"/>
            <a:ext cx="523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4" name="Line 287"/>
          <p:cNvSpPr>
            <a:spLocks noChangeShapeType="1"/>
          </p:cNvSpPr>
          <p:nvPr/>
        </p:nvSpPr>
        <p:spPr bwMode="auto">
          <a:xfrm>
            <a:off x="4075114" y="2967039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5" name="Line 288"/>
          <p:cNvSpPr>
            <a:spLocks noChangeShapeType="1"/>
          </p:cNvSpPr>
          <p:nvPr/>
        </p:nvSpPr>
        <p:spPr bwMode="auto">
          <a:xfrm>
            <a:off x="4075114" y="3367089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6" name="Line 289"/>
          <p:cNvSpPr>
            <a:spLocks noChangeShapeType="1"/>
          </p:cNvSpPr>
          <p:nvPr/>
        </p:nvSpPr>
        <p:spPr bwMode="auto">
          <a:xfrm>
            <a:off x="4075114" y="3759200"/>
            <a:ext cx="523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7" name="Line 290"/>
          <p:cNvSpPr>
            <a:spLocks noChangeShapeType="1"/>
          </p:cNvSpPr>
          <p:nvPr/>
        </p:nvSpPr>
        <p:spPr bwMode="auto">
          <a:xfrm>
            <a:off x="4075114" y="4157664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8" name="Line 291"/>
          <p:cNvSpPr>
            <a:spLocks noChangeShapeType="1"/>
          </p:cNvSpPr>
          <p:nvPr/>
        </p:nvSpPr>
        <p:spPr bwMode="auto">
          <a:xfrm>
            <a:off x="4075114" y="4557714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49" name="Line 292"/>
          <p:cNvSpPr>
            <a:spLocks noChangeShapeType="1"/>
          </p:cNvSpPr>
          <p:nvPr/>
        </p:nvSpPr>
        <p:spPr bwMode="auto">
          <a:xfrm>
            <a:off x="4075114" y="4949825"/>
            <a:ext cx="523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50" name="Line 293"/>
          <p:cNvSpPr>
            <a:spLocks noChangeShapeType="1"/>
          </p:cNvSpPr>
          <p:nvPr/>
        </p:nvSpPr>
        <p:spPr bwMode="auto">
          <a:xfrm>
            <a:off x="4075114" y="5348289"/>
            <a:ext cx="52387" cy="1587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5451" name="Rectangle 294"/>
          <p:cNvSpPr>
            <a:spLocks noChangeArrowheads="1"/>
          </p:cNvSpPr>
          <p:nvPr/>
        </p:nvSpPr>
        <p:spPr bwMode="auto">
          <a:xfrm>
            <a:off x="5991225" y="187325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82</a:t>
            </a:r>
            <a:endParaRPr lang="en-US" altLang="fr-FR" sz="2400"/>
          </a:p>
        </p:txBody>
      </p:sp>
      <p:sp>
        <p:nvSpPr>
          <p:cNvPr id="15452" name="Rectangle 295"/>
          <p:cNvSpPr>
            <a:spLocks noChangeArrowheads="1"/>
          </p:cNvSpPr>
          <p:nvPr/>
        </p:nvSpPr>
        <p:spPr bwMode="auto">
          <a:xfrm>
            <a:off x="5399088" y="2271714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57</a:t>
            </a:r>
            <a:endParaRPr lang="en-US" altLang="fr-FR" sz="2400"/>
          </a:p>
        </p:txBody>
      </p:sp>
      <p:sp>
        <p:nvSpPr>
          <p:cNvPr id="15453" name="Rectangle 296"/>
          <p:cNvSpPr>
            <a:spLocks noChangeArrowheads="1"/>
          </p:cNvSpPr>
          <p:nvPr/>
        </p:nvSpPr>
        <p:spPr bwMode="auto">
          <a:xfrm>
            <a:off x="5273675" y="266382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52</a:t>
            </a:r>
            <a:endParaRPr lang="en-US" altLang="fr-FR" sz="2400"/>
          </a:p>
        </p:txBody>
      </p:sp>
      <p:sp>
        <p:nvSpPr>
          <p:cNvPr id="15454" name="Rectangle 297"/>
          <p:cNvSpPr>
            <a:spLocks noChangeArrowheads="1"/>
          </p:cNvSpPr>
          <p:nvPr/>
        </p:nvSpPr>
        <p:spPr bwMode="auto">
          <a:xfrm>
            <a:off x="5273675" y="306387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52</a:t>
            </a:r>
            <a:endParaRPr lang="en-US" altLang="fr-FR" sz="2400"/>
          </a:p>
        </p:txBody>
      </p:sp>
      <p:sp>
        <p:nvSpPr>
          <p:cNvPr id="15455" name="Rectangle 298"/>
          <p:cNvSpPr>
            <a:spLocks noChangeArrowheads="1"/>
          </p:cNvSpPr>
          <p:nvPr/>
        </p:nvSpPr>
        <p:spPr bwMode="auto">
          <a:xfrm>
            <a:off x="5132388" y="3462339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46</a:t>
            </a:r>
            <a:endParaRPr lang="en-US" altLang="fr-FR" sz="2400"/>
          </a:p>
        </p:txBody>
      </p:sp>
      <p:sp>
        <p:nvSpPr>
          <p:cNvPr id="15456" name="Rectangle 299"/>
          <p:cNvSpPr>
            <a:spLocks noChangeArrowheads="1"/>
          </p:cNvSpPr>
          <p:nvPr/>
        </p:nvSpPr>
        <p:spPr bwMode="auto">
          <a:xfrm>
            <a:off x="4822825" y="385445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33</a:t>
            </a:r>
            <a:endParaRPr lang="en-US" altLang="fr-FR" sz="2400"/>
          </a:p>
        </p:txBody>
      </p:sp>
      <p:sp>
        <p:nvSpPr>
          <p:cNvPr id="15457" name="Rectangle 300"/>
          <p:cNvSpPr>
            <a:spLocks noChangeArrowheads="1"/>
          </p:cNvSpPr>
          <p:nvPr/>
        </p:nvSpPr>
        <p:spPr bwMode="auto">
          <a:xfrm>
            <a:off x="4778375" y="42545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31</a:t>
            </a:r>
            <a:endParaRPr lang="en-US" altLang="fr-FR" sz="2400"/>
          </a:p>
        </p:txBody>
      </p:sp>
      <p:sp>
        <p:nvSpPr>
          <p:cNvPr id="15458" name="Rectangle 301"/>
          <p:cNvSpPr>
            <a:spLocks noChangeArrowheads="1"/>
          </p:cNvSpPr>
          <p:nvPr/>
        </p:nvSpPr>
        <p:spPr bwMode="auto">
          <a:xfrm>
            <a:off x="4659313" y="4652964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26</a:t>
            </a:r>
            <a:endParaRPr lang="en-US" altLang="fr-FR" sz="2400"/>
          </a:p>
        </p:txBody>
      </p:sp>
      <p:sp>
        <p:nvSpPr>
          <p:cNvPr id="15459" name="Rectangle 302"/>
          <p:cNvSpPr>
            <a:spLocks noChangeArrowheads="1"/>
          </p:cNvSpPr>
          <p:nvPr/>
        </p:nvSpPr>
        <p:spPr bwMode="auto">
          <a:xfrm>
            <a:off x="4562475" y="5045075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22</a:t>
            </a:r>
            <a:endParaRPr lang="en-US" altLang="fr-FR" sz="2400"/>
          </a:p>
        </p:txBody>
      </p:sp>
      <p:sp>
        <p:nvSpPr>
          <p:cNvPr id="15460" name="Rectangle 303"/>
          <p:cNvSpPr>
            <a:spLocks noChangeArrowheads="1"/>
          </p:cNvSpPr>
          <p:nvPr/>
        </p:nvSpPr>
        <p:spPr bwMode="auto">
          <a:xfrm>
            <a:off x="4089400" y="5473700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endParaRPr lang="en-US" altLang="fr-FR" sz="2400"/>
          </a:p>
        </p:txBody>
      </p:sp>
      <p:sp>
        <p:nvSpPr>
          <p:cNvPr id="15461" name="Rectangle 304"/>
          <p:cNvSpPr>
            <a:spLocks noChangeArrowheads="1"/>
          </p:cNvSpPr>
          <p:nvPr/>
        </p:nvSpPr>
        <p:spPr bwMode="auto">
          <a:xfrm>
            <a:off x="4525963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lang="en-US" altLang="fr-FR" sz="2400"/>
          </a:p>
        </p:txBody>
      </p:sp>
      <p:sp>
        <p:nvSpPr>
          <p:cNvPr id="15462" name="Rectangle 305"/>
          <p:cNvSpPr>
            <a:spLocks noChangeArrowheads="1"/>
          </p:cNvSpPr>
          <p:nvPr/>
        </p:nvSpPr>
        <p:spPr bwMode="auto">
          <a:xfrm>
            <a:off x="4999038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20</a:t>
            </a:r>
            <a:endParaRPr lang="en-US" altLang="fr-FR" sz="2400"/>
          </a:p>
        </p:txBody>
      </p:sp>
      <p:sp>
        <p:nvSpPr>
          <p:cNvPr id="15463" name="Rectangle 306"/>
          <p:cNvSpPr>
            <a:spLocks noChangeArrowheads="1"/>
          </p:cNvSpPr>
          <p:nvPr/>
        </p:nvSpPr>
        <p:spPr bwMode="auto">
          <a:xfrm>
            <a:off x="5480050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30</a:t>
            </a:r>
            <a:endParaRPr lang="en-US" altLang="fr-FR" sz="2400"/>
          </a:p>
        </p:txBody>
      </p:sp>
      <p:sp>
        <p:nvSpPr>
          <p:cNvPr id="15464" name="Rectangle 307"/>
          <p:cNvSpPr>
            <a:spLocks noChangeArrowheads="1"/>
          </p:cNvSpPr>
          <p:nvPr/>
        </p:nvSpPr>
        <p:spPr bwMode="auto">
          <a:xfrm>
            <a:off x="5953125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40</a:t>
            </a:r>
            <a:endParaRPr lang="en-US" altLang="fr-FR" sz="2400"/>
          </a:p>
        </p:txBody>
      </p:sp>
      <p:sp>
        <p:nvSpPr>
          <p:cNvPr id="15465" name="Rectangle 308"/>
          <p:cNvSpPr>
            <a:spLocks noChangeArrowheads="1"/>
          </p:cNvSpPr>
          <p:nvPr/>
        </p:nvSpPr>
        <p:spPr bwMode="auto">
          <a:xfrm>
            <a:off x="6434138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50</a:t>
            </a:r>
            <a:endParaRPr lang="en-US" altLang="fr-FR" sz="2400"/>
          </a:p>
        </p:txBody>
      </p:sp>
      <p:sp>
        <p:nvSpPr>
          <p:cNvPr id="15466" name="Rectangle 309"/>
          <p:cNvSpPr>
            <a:spLocks noChangeArrowheads="1"/>
          </p:cNvSpPr>
          <p:nvPr/>
        </p:nvSpPr>
        <p:spPr bwMode="auto">
          <a:xfrm>
            <a:off x="6907213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60</a:t>
            </a:r>
            <a:endParaRPr lang="en-US" altLang="fr-FR" sz="2400"/>
          </a:p>
        </p:txBody>
      </p:sp>
      <p:sp>
        <p:nvSpPr>
          <p:cNvPr id="15467" name="Rectangle 310"/>
          <p:cNvSpPr>
            <a:spLocks noChangeArrowheads="1"/>
          </p:cNvSpPr>
          <p:nvPr/>
        </p:nvSpPr>
        <p:spPr bwMode="auto">
          <a:xfrm>
            <a:off x="7388225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70</a:t>
            </a:r>
            <a:endParaRPr lang="en-US" altLang="fr-FR" sz="2400"/>
          </a:p>
        </p:txBody>
      </p:sp>
      <p:sp>
        <p:nvSpPr>
          <p:cNvPr id="15468" name="Rectangle 311"/>
          <p:cNvSpPr>
            <a:spLocks noChangeArrowheads="1"/>
          </p:cNvSpPr>
          <p:nvPr/>
        </p:nvSpPr>
        <p:spPr bwMode="auto">
          <a:xfrm>
            <a:off x="7861300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80</a:t>
            </a:r>
            <a:endParaRPr lang="en-US" altLang="fr-FR" sz="2400"/>
          </a:p>
        </p:txBody>
      </p:sp>
      <p:sp>
        <p:nvSpPr>
          <p:cNvPr id="15469" name="Rectangle 312"/>
          <p:cNvSpPr>
            <a:spLocks noChangeArrowheads="1"/>
          </p:cNvSpPr>
          <p:nvPr/>
        </p:nvSpPr>
        <p:spPr bwMode="auto">
          <a:xfrm>
            <a:off x="8342313" y="547370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90</a:t>
            </a:r>
            <a:endParaRPr lang="en-US" altLang="fr-FR" sz="2400"/>
          </a:p>
        </p:txBody>
      </p:sp>
      <p:sp>
        <p:nvSpPr>
          <p:cNvPr id="15470" name="Rectangle 313"/>
          <p:cNvSpPr>
            <a:spLocks noChangeArrowheads="1"/>
          </p:cNvSpPr>
          <p:nvPr/>
        </p:nvSpPr>
        <p:spPr bwMode="auto">
          <a:xfrm>
            <a:off x="8778875" y="5473700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200">
                <a:solidFill>
                  <a:srgbClr val="FFFFFF"/>
                </a:solidFill>
                <a:latin typeface="Arial" panose="020B0604020202020204" pitchFamily="34" charset="0"/>
              </a:rPr>
              <a:t>100</a:t>
            </a:r>
            <a:endParaRPr lang="en-US" altLang="fr-FR" sz="2400"/>
          </a:p>
        </p:txBody>
      </p:sp>
      <p:sp>
        <p:nvSpPr>
          <p:cNvPr id="15471" name="Rectangle 314"/>
          <p:cNvSpPr>
            <a:spLocks noChangeArrowheads="1"/>
          </p:cNvSpPr>
          <p:nvPr/>
        </p:nvSpPr>
        <p:spPr bwMode="auto">
          <a:xfrm>
            <a:off x="2566988" y="1844676"/>
            <a:ext cx="88165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300">
                <a:solidFill>
                  <a:srgbClr val="FFFFFF"/>
                </a:solidFill>
                <a:latin typeface="Arial" panose="020B0604020202020204" pitchFamily="34" charset="0"/>
              </a:rPr>
              <a:t>Hot flushes </a:t>
            </a:r>
            <a:endParaRPr lang="en-US" altLang="fr-FR" sz="2400"/>
          </a:p>
        </p:txBody>
      </p:sp>
      <p:sp>
        <p:nvSpPr>
          <p:cNvPr id="15472" name="Rectangle 315"/>
          <p:cNvSpPr>
            <a:spLocks noChangeArrowheads="1"/>
          </p:cNvSpPr>
          <p:nvPr/>
        </p:nvSpPr>
        <p:spPr bwMode="auto">
          <a:xfrm>
            <a:off x="2346325" y="2276475"/>
            <a:ext cx="12327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Mood alteration</a:t>
            </a:r>
            <a:endParaRPr lang="en-US" altLang="fr-FR" sz="1400">
              <a:latin typeface="Arial" panose="020B0604020202020204" pitchFamily="34" charset="0"/>
            </a:endParaRPr>
          </a:p>
        </p:txBody>
      </p:sp>
      <p:sp>
        <p:nvSpPr>
          <p:cNvPr id="15473" name="Rectangle 316"/>
          <p:cNvSpPr>
            <a:spLocks noChangeArrowheads="1"/>
          </p:cNvSpPr>
          <p:nvPr/>
        </p:nvSpPr>
        <p:spPr bwMode="auto">
          <a:xfrm>
            <a:off x="2782888" y="2682876"/>
            <a:ext cx="1041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Insomnia</a:t>
            </a:r>
            <a:endParaRPr lang="en-US" altLang="fr-FR" sz="1400">
              <a:latin typeface="Arial" panose="020B0604020202020204" pitchFamily="34" charset="0"/>
            </a:endParaRPr>
          </a:p>
        </p:txBody>
      </p:sp>
      <p:sp>
        <p:nvSpPr>
          <p:cNvPr id="15474" name="Rectangle 317"/>
          <p:cNvSpPr>
            <a:spLocks noChangeArrowheads="1"/>
          </p:cNvSpPr>
          <p:nvPr/>
        </p:nvSpPr>
        <p:spPr bwMode="auto">
          <a:xfrm>
            <a:off x="2867026" y="3084514"/>
            <a:ext cx="6684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Irritability</a:t>
            </a:r>
            <a:endParaRPr lang="en-US" altLang="fr-FR" sz="2400"/>
          </a:p>
        </p:txBody>
      </p:sp>
      <p:sp>
        <p:nvSpPr>
          <p:cNvPr id="15475" name="Rectangle 318"/>
          <p:cNvSpPr>
            <a:spLocks noChangeArrowheads="1"/>
          </p:cNvSpPr>
          <p:nvPr/>
        </p:nvSpPr>
        <p:spPr bwMode="auto">
          <a:xfrm>
            <a:off x="1887539" y="3429000"/>
            <a:ext cx="20310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Decreased sexual activity</a:t>
            </a:r>
            <a:endParaRPr lang="en-US" altLang="fr-FR" sz="1400">
              <a:latin typeface="Arial" panose="020B0604020202020204" pitchFamily="34" charset="0"/>
            </a:endParaRPr>
          </a:p>
        </p:txBody>
      </p:sp>
      <p:sp>
        <p:nvSpPr>
          <p:cNvPr id="15476" name="Rectangle 319"/>
          <p:cNvSpPr>
            <a:spLocks noChangeArrowheads="1"/>
          </p:cNvSpPr>
          <p:nvPr/>
        </p:nvSpPr>
        <p:spPr bwMode="auto">
          <a:xfrm>
            <a:off x="2566988" y="3860800"/>
            <a:ext cx="9725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Vaginal pain</a:t>
            </a:r>
            <a:endParaRPr lang="en-US" altLang="fr-FR" sz="1400">
              <a:latin typeface="Arial" panose="020B0604020202020204" pitchFamily="34" charset="0"/>
            </a:endParaRPr>
          </a:p>
        </p:txBody>
      </p:sp>
      <p:sp>
        <p:nvSpPr>
          <p:cNvPr id="15477" name="Rectangle 320"/>
          <p:cNvSpPr>
            <a:spLocks noChangeArrowheads="1"/>
          </p:cNvSpPr>
          <p:nvPr/>
        </p:nvSpPr>
        <p:spPr bwMode="auto">
          <a:xfrm>
            <a:off x="2687638" y="4322764"/>
            <a:ext cx="717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Migraines</a:t>
            </a:r>
            <a:endParaRPr lang="en-US" altLang="fr-FR" sz="2400"/>
          </a:p>
        </p:txBody>
      </p:sp>
      <p:sp>
        <p:nvSpPr>
          <p:cNvPr id="15478" name="Rectangle 321"/>
          <p:cNvSpPr>
            <a:spLocks noChangeArrowheads="1"/>
          </p:cNvSpPr>
          <p:nvPr/>
        </p:nvSpPr>
        <p:spPr bwMode="auto">
          <a:xfrm>
            <a:off x="1919289" y="4652963"/>
            <a:ext cx="16318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1400">
                <a:latin typeface="Arial" panose="020B0604020202020204" pitchFamily="34" charset="0"/>
              </a:rPr>
              <a:t>Urinary incontinence</a:t>
            </a:r>
            <a:endParaRPr lang="en-US" altLang="fr-FR" sz="1400">
              <a:latin typeface="Arial" panose="020B0604020202020204" pitchFamily="34" charset="0"/>
            </a:endParaRPr>
          </a:p>
        </p:txBody>
      </p:sp>
      <p:sp>
        <p:nvSpPr>
          <p:cNvPr id="15479" name="Rectangle 322"/>
          <p:cNvSpPr>
            <a:spLocks noChangeArrowheads="1"/>
          </p:cNvSpPr>
          <p:nvPr/>
        </p:nvSpPr>
        <p:spPr bwMode="auto">
          <a:xfrm>
            <a:off x="2703514" y="5053014"/>
            <a:ext cx="84478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300">
                <a:solidFill>
                  <a:srgbClr val="FFFFFF"/>
                </a:solidFill>
                <a:latin typeface="Arial" panose="020B0604020202020204" pitchFamily="34" charset="0"/>
              </a:rPr>
              <a:t>Depression</a:t>
            </a:r>
            <a:endParaRPr lang="en-US" altLang="fr-FR" sz="2400"/>
          </a:p>
        </p:txBody>
      </p:sp>
      <p:sp>
        <p:nvSpPr>
          <p:cNvPr id="15480" name="Text Box 323"/>
          <p:cNvSpPr txBox="1">
            <a:spLocks noChangeArrowheads="1"/>
          </p:cNvSpPr>
          <p:nvPr/>
        </p:nvSpPr>
        <p:spPr bwMode="auto">
          <a:xfrm>
            <a:off x="7535863" y="2420939"/>
            <a:ext cx="2736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BE" altLang="fr-FR" sz="2400" b="1">
                <a:latin typeface="Garamond" panose="02020404030301010803" pitchFamily="18" charset="0"/>
                <a:cs typeface="Arial" panose="020B0604020202020204" pitchFamily="34" charset="0"/>
              </a:rPr>
              <a:t>95 % of women  : at least one symptom</a:t>
            </a:r>
            <a:endParaRPr lang="en-US" altLang="fr-FR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5481" name="Text Box 324"/>
          <p:cNvSpPr txBox="1">
            <a:spLocks noChangeArrowheads="1"/>
          </p:cNvSpPr>
          <p:nvPr/>
        </p:nvSpPr>
        <p:spPr bwMode="auto">
          <a:xfrm>
            <a:off x="7680325" y="3644900"/>
            <a:ext cx="2808288" cy="1193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BE" altLang="fr-FR" sz="2400" b="1">
                <a:latin typeface="Garamond" panose="02020404030301010803" pitchFamily="18" charset="0"/>
                <a:cs typeface="Arial" panose="020B0604020202020204" pitchFamily="34" charset="0"/>
              </a:rPr>
              <a:t>64 % of women suffer from one severe symptom </a:t>
            </a:r>
            <a:endParaRPr lang="en-US" altLang="fr-FR" sz="2400" b="1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288384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focusnews.com/wp-content/uploads/2015/06/menopause-diagr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5826" y="991211"/>
            <a:ext cx="3821112" cy="505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55984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/>
          </p:cNvSpPr>
          <p:nvPr/>
        </p:nvSpPr>
        <p:spPr bwMode="auto">
          <a:xfrm>
            <a:off x="1663700" y="469900"/>
            <a:ext cx="8864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Symptômes liés à l’âge et à la ménopause</a:t>
            </a:r>
            <a:endParaRPr lang="en-US" altLang="fr-FR" sz="360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1773238"/>
            <a:ext cx="8878887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123269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696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BE" altLang="fr-FR" b="1"/>
              <a:t>Prendre le temps d’évaluer vos facteurs de risques</a:t>
            </a:r>
            <a:endParaRPr lang="fr-FR" altLang="fr-FR" b="1"/>
          </a:p>
        </p:txBody>
      </p:sp>
      <p:pic>
        <p:nvPicPr>
          <p:cNvPr id="19459" name="Picture 1028" descr="A-9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762000"/>
            <a:ext cx="22907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29" descr="inrfarc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962400"/>
            <a:ext cx="22098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34" descr="http://tbn0.google.com/images?q=tbn:JI67VfLOWAs2HM:http://www.innovationcanada.ca/20/images/healing-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1"/>
            <a:ext cx="19050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39" descr="http://www.cliniquedumail.fr/pho_rub/densito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26670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41" descr="http://www.cliniquedumail.fr/pho_rub/exploration_se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343401"/>
            <a:ext cx="28876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42" descr="http://www.aux-femmes.com/sante/images/osteoporose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228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1" descr="https://encrypted-tbn0.gstatic.com/images?q=tbn:ANd9GcQKA8v5SfH7scCR828XLcetwVf5ZgFMiHov0kjd750ZB-HlVLfO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882775"/>
            <a:ext cx="288607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CADET UOAD, Ciney 18/03/2017</a:t>
            </a:r>
          </a:p>
        </p:txBody>
      </p:sp>
    </p:spTree>
    <p:extLst>
      <p:ext uri="{BB962C8B-B14F-4D97-AF65-F5344CB8AC3E}">
        <p14:creationId xmlns:p14="http://schemas.microsoft.com/office/powerpoint/2010/main" val="7840282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d’ions]]</Template>
  <TotalTime>310</TotalTime>
  <Words>1005</Words>
  <Application>Microsoft Office PowerPoint</Application>
  <PresentationFormat>Grand écran</PresentationFormat>
  <Paragraphs>215</Paragraphs>
  <Slides>34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Century Gothic</vt:lpstr>
      <vt:lpstr>Desdemona</vt:lpstr>
      <vt:lpstr>Garamond</vt:lpstr>
      <vt:lpstr>Helvetica</vt:lpstr>
      <vt:lpstr>Symbol</vt:lpstr>
      <vt:lpstr>Tahoma</vt:lpstr>
      <vt:lpstr>Times New Roman</vt:lpstr>
      <vt:lpstr>Tw Cen MT</vt:lpstr>
      <vt:lpstr>Tw Cen MT Condensed</vt:lpstr>
      <vt:lpstr>Wingdings</vt:lpstr>
      <vt:lpstr>Wingdings 2</vt:lpstr>
      <vt:lpstr>Wingdings 3</vt:lpstr>
      <vt:lpstr>ヒラギノ角ゴ Pro W3</vt:lpstr>
      <vt:lpstr>HDOfficeLightV0</vt:lpstr>
      <vt:lpstr>Intégral</vt:lpstr>
      <vt:lpstr>Microsoft ClipArt Gallery</vt:lpstr>
      <vt:lpstr>Le TSH en 2017!</vt:lpstr>
      <vt:lpstr>SYMPTOMES DE LA MENOPAUSE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Prendre le temps d’évaluer vos facteurs de risques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Impact du THS sur le contrôle glycemique</vt:lpstr>
      <vt:lpstr>Cardio vasculaire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BONNE PRATIQUE DU TSH</vt:lpstr>
      <vt:lpstr>BONNe pratique du TSH</vt:lpstr>
      <vt:lpstr> 17 BETA ESTRADIOL en spray</vt:lpstr>
      <vt:lpstr>DUAVIVE: estrogenes conjugues et serm</vt:lpstr>
      <vt:lpstr>Why BZA instead of other SERM’s?</vt:lpstr>
      <vt:lpstr>Effects on the Breast</vt:lpstr>
      <vt:lpstr>Présentation PowerPoint</vt:lpstr>
      <vt:lpstr>Home message</vt:lpstr>
      <vt:lpstr>Travaillons tous main dans la main pour le bien de nos patientes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TSH en 2017!</dc:title>
  <dc:creator>Florence</dc:creator>
  <cp:lastModifiedBy>Florence</cp:lastModifiedBy>
  <cp:revision>37</cp:revision>
  <dcterms:created xsi:type="dcterms:W3CDTF">2017-02-18T15:29:04Z</dcterms:created>
  <dcterms:modified xsi:type="dcterms:W3CDTF">2017-03-10T12:16:55Z</dcterms:modified>
</cp:coreProperties>
</file>